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6"/>
  </p:notesMasterIdLst>
  <p:handoutMasterIdLst>
    <p:handoutMasterId r:id="rId17"/>
  </p:handoutMasterIdLst>
  <p:sldIdLst>
    <p:sldId id="256" r:id="rId2"/>
    <p:sldId id="259" r:id="rId3"/>
    <p:sldId id="272" r:id="rId4"/>
    <p:sldId id="260" r:id="rId5"/>
    <p:sldId id="282" r:id="rId6"/>
    <p:sldId id="283" r:id="rId7"/>
    <p:sldId id="284" r:id="rId8"/>
    <p:sldId id="285" r:id="rId9"/>
    <p:sldId id="287" r:id="rId10"/>
    <p:sldId id="286" r:id="rId11"/>
    <p:sldId id="288" r:id="rId12"/>
    <p:sldId id="257" r:id="rId13"/>
    <p:sldId id="289" r:id="rId14"/>
    <p:sldId id="281" r:id="rId15"/>
  </p:sldIdLst>
  <p:sldSz cx="9144000" cy="6858000" type="screen4x3"/>
  <p:notesSz cx="6935788" cy="9220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c" initials="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CCFF33"/>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autoAdjust="0"/>
    <p:restoredTop sz="94660" autoAdjust="0"/>
  </p:normalViewPr>
  <p:slideViewPr>
    <p:cSldViewPr>
      <p:cViewPr>
        <p:scale>
          <a:sx n="75" d="100"/>
          <a:sy n="75" d="100"/>
        </p:scale>
        <p:origin x="-1734"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794" y="-78"/>
      </p:cViewPr>
      <p:guideLst>
        <p:guide orient="horz" pos="2904"/>
        <p:guide pos="218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05138" cy="460375"/>
          </a:xfrm>
          <a:prstGeom prst="rect">
            <a:avLst/>
          </a:prstGeom>
          <a:noFill/>
          <a:ln w="9525">
            <a:noFill/>
            <a:miter lim="800000"/>
            <a:headEnd/>
            <a:tailEnd/>
          </a:ln>
          <a:effectLst/>
        </p:spPr>
        <p:txBody>
          <a:bodyPr vert="horz" wrap="square" lIns="92318" tIns="46159" rIns="92318" bIns="46159" numCol="1" anchor="t" anchorCtr="0" compatLnSpc="1">
            <a:prstTxWarp prst="textNoShape">
              <a:avLst/>
            </a:prstTxWarp>
          </a:bodyPr>
          <a:lstStyle>
            <a:lvl1pPr defTabSz="923925">
              <a:defRPr sz="1200"/>
            </a:lvl1pPr>
          </a:lstStyle>
          <a:p>
            <a:endParaRPr lang="en-US" dirty="0"/>
          </a:p>
        </p:txBody>
      </p:sp>
      <p:sp>
        <p:nvSpPr>
          <p:cNvPr id="23555" name="Rectangle 3"/>
          <p:cNvSpPr>
            <a:spLocks noGrp="1" noChangeArrowheads="1"/>
          </p:cNvSpPr>
          <p:nvPr>
            <p:ph type="dt" sz="quarter" idx="1"/>
          </p:nvPr>
        </p:nvSpPr>
        <p:spPr bwMode="auto">
          <a:xfrm>
            <a:off x="3929063" y="0"/>
            <a:ext cx="3005137" cy="460375"/>
          </a:xfrm>
          <a:prstGeom prst="rect">
            <a:avLst/>
          </a:prstGeom>
          <a:noFill/>
          <a:ln w="9525">
            <a:noFill/>
            <a:miter lim="800000"/>
            <a:headEnd/>
            <a:tailEnd/>
          </a:ln>
          <a:effectLst/>
        </p:spPr>
        <p:txBody>
          <a:bodyPr vert="horz" wrap="square" lIns="92318" tIns="46159" rIns="92318" bIns="46159" numCol="1" anchor="t" anchorCtr="0" compatLnSpc="1">
            <a:prstTxWarp prst="textNoShape">
              <a:avLst/>
            </a:prstTxWarp>
          </a:bodyPr>
          <a:lstStyle>
            <a:lvl1pPr algn="r" defTabSz="923925">
              <a:defRPr sz="1200"/>
            </a:lvl1pPr>
          </a:lstStyle>
          <a:p>
            <a:endParaRPr lang="en-US" dirty="0"/>
          </a:p>
        </p:txBody>
      </p:sp>
      <p:sp>
        <p:nvSpPr>
          <p:cNvPr id="23556" name="Rectangle 4"/>
          <p:cNvSpPr>
            <a:spLocks noGrp="1" noChangeArrowheads="1"/>
          </p:cNvSpPr>
          <p:nvPr>
            <p:ph type="ftr" sz="quarter" idx="2"/>
          </p:nvPr>
        </p:nvSpPr>
        <p:spPr bwMode="auto">
          <a:xfrm>
            <a:off x="0" y="8758238"/>
            <a:ext cx="3005138" cy="460375"/>
          </a:xfrm>
          <a:prstGeom prst="rect">
            <a:avLst/>
          </a:prstGeom>
          <a:noFill/>
          <a:ln w="9525">
            <a:noFill/>
            <a:miter lim="800000"/>
            <a:headEnd/>
            <a:tailEnd/>
          </a:ln>
          <a:effectLst/>
        </p:spPr>
        <p:txBody>
          <a:bodyPr vert="horz" wrap="square" lIns="92318" tIns="46159" rIns="92318" bIns="46159" numCol="1" anchor="b" anchorCtr="0" compatLnSpc="1">
            <a:prstTxWarp prst="textNoShape">
              <a:avLst/>
            </a:prstTxWarp>
          </a:bodyPr>
          <a:lstStyle>
            <a:lvl1pPr defTabSz="923925">
              <a:defRPr sz="1200"/>
            </a:lvl1pPr>
          </a:lstStyle>
          <a:p>
            <a:endParaRPr lang="en-US" dirty="0"/>
          </a:p>
        </p:txBody>
      </p:sp>
      <p:sp>
        <p:nvSpPr>
          <p:cNvPr id="23557" name="Rectangle 5"/>
          <p:cNvSpPr>
            <a:spLocks noGrp="1" noChangeArrowheads="1"/>
          </p:cNvSpPr>
          <p:nvPr>
            <p:ph type="sldNum" sz="quarter" idx="3"/>
          </p:nvPr>
        </p:nvSpPr>
        <p:spPr bwMode="auto">
          <a:xfrm>
            <a:off x="3929063" y="8758238"/>
            <a:ext cx="3005137" cy="460375"/>
          </a:xfrm>
          <a:prstGeom prst="rect">
            <a:avLst/>
          </a:prstGeom>
          <a:noFill/>
          <a:ln w="9525">
            <a:noFill/>
            <a:miter lim="800000"/>
            <a:headEnd/>
            <a:tailEnd/>
          </a:ln>
          <a:effectLst/>
        </p:spPr>
        <p:txBody>
          <a:bodyPr vert="horz" wrap="square" lIns="92318" tIns="46159" rIns="92318" bIns="46159" numCol="1" anchor="b" anchorCtr="0" compatLnSpc="1">
            <a:prstTxWarp prst="textNoShape">
              <a:avLst/>
            </a:prstTxWarp>
          </a:bodyPr>
          <a:lstStyle>
            <a:lvl1pPr algn="r" defTabSz="923925">
              <a:defRPr sz="1200"/>
            </a:lvl1pPr>
          </a:lstStyle>
          <a:p>
            <a:fld id="{05C956DD-EC11-4B65-B681-BB323F3C5A78}" type="slidenum">
              <a:rPr lang="en-US"/>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05138" cy="460375"/>
          </a:xfrm>
          <a:prstGeom prst="rect">
            <a:avLst/>
          </a:prstGeom>
          <a:noFill/>
          <a:ln w="9525">
            <a:noFill/>
            <a:miter lim="800000"/>
            <a:headEnd/>
            <a:tailEnd/>
          </a:ln>
          <a:effectLst/>
        </p:spPr>
        <p:txBody>
          <a:bodyPr vert="horz" wrap="square" lIns="92318" tIns="46159" rIns="92318" bIns="46159" numCol="1" anchor="t" anchorCtr="0" compatLnSpc="1">
            <a:prstTxWarp prst="textNoShape">
              <a:avLst/>
            </a:prstTxWarp>
          </a:bodyPr>
          <a:lstStyle>
            <a:lvl1pPr defTabSz="923925">
              <a:defRPr sz="1200"/>
            </a:lvl1pPr>
          </a:lstStyle>
          <a:p>
            <a:endParaRPr lang="en-US" dirty="0"/>
          </a:p>
        </p:txBody>
      </p:sp>
      <p:sp>
        <p:nvSpPr>
          <p:cNvPr id="6147" name="Rectangle 3"/>
          <p:cNvSpPr>
            <a:spLocks noGrp="1" noChangeArrowheads="1"/>
          </p:cNvSpPr>
          <p:nvPr>
            <p:ph type="dt" idx="1"/>
          </p:nvPr>
        </p:nvSpPr>
        <p:spPr bwMode="auto">
          <a:xfrm>
            <a:off x="3929063" y="0"/>
            <a:ext cx="3005137" cy="460375"/>
          </a:xfrm>
          <a:prstGeom prst="rect">
            <a:avLst/>
          </a:prstGeom>
          <a:noFill/>
          <a:ln w="9525">
            <a:noFill/>
            <a:miter lim="800000"/>
            <a:headEnd/>
            <a:tailEnd/>
          </a:ln>
          <a:effectLst/>
        </p:spPr>
        <p:txBody>
          <a:bodyPr vert="horz" wrap="square" lIns="92318" tIns="46159" rIns="92318" bIns="46159" numCol="1" anchor="t" anchorCtr="0" compatLnSpc="1">
            <a:prstTxWarp prst="textNoShape">
              <a:avLst/>
            </a:prstTxWarp>
          </a:bodyPr>
          <a:lstStyle>
            <a:lvl1pPr algn="r" defTabSz="923925">
              <a:defRPr sz="1200"/>
            </a:lvl1pPr>
          </a:lstStyle>
          <a:p>
            <a:endParaRPr lang="en-US" dirty="0"/>
          </a:p>
        </p:txBody>
      </p:sp>
      <p:sp>
        <p:nvSpPr>
          <p:cNvPr id="6148" name="Rectangle 4"/>
          <p:cNvSpPr>
            <a:spLocks noGrp="1" noRot="1" noChangeAspect="1" noChangeArrowheads="1" noTextEdit="1"/>
          </p:cNvSpPr>
          <p:nvPr>
            <p:ph type="sldImg" idx="2"/>
          </p:nvPr>
        </p:nvSpPr>
        <p:spPr bwMode="auto">
          <a:xfrm>
            <a:off x="1162050" y="692150"/>
            <a:ext cx="4610100" cy="3457575"/>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93738" y="4379913"/>
            <a:ext cx="5548312" cy="4148137"/>
          </a:xfrm>
          <a:prstGeom prst="rect">
            <a:avLst/>
          </a:prstGeom>
          <a:noFill/>
          <a:ln w="9525">
            <a:noFill/>
            <a:miter lim="800000"/>
            <a:headEnd/>
            <a:tailEnd/>
          </a:ln>
          <a:effectLst/>
        </p:spPr>
        <p:txBody>
          <a:bodyPr vert="horz" wrap="square" lIns="92318" tIns="46159" rIns="92318" bIns="4615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758238"/>
            <a:ext cx="3005138" cy="460375"/>
          </a:xfrm>
          <a:prstGeom prst="rect">
            <a:avLst/>
          </a:prstGeom>
          <a:noFill/>
          <a:ln w="9525">
            <a:noFill/>
            <a:miter lim="800000"/>
            <a:headEnd/>
            <a:tailEnd/>
          </a:ln>
          <a:effectLst/>
        </p:spPr>
        <p:txBody>
          <a:bodyPr vert="horz" wrap="square" lIns="92318" tIns="46159" rIns="92318" bIns="46159" numCol="1" anchor="b" anchorCtr="0" compatLnSpc="1">
            <a:prstTxWarp prst="textNoShape">
              <a:avLst/>
            </a:prstTxWarp>
          </a:bodyPr>
          <a:lstStyle>
            <a:lvl1pPr defTabSz="923925">
              <a:defRPr sz="1200"/>
            </a:lvl1pPr>
          </a:lstStyle>
          <a:p>
            <a:endParaRPr lang="en-US" dirty="0"/>
          </a:p>
        </p:txBody>
      </p:sp>
      <p:sp>
        <p:nvSpPr>
          <p:cNvPr id="6151" name="Rectangle 7"/>
          <p:cNvSpPr>
            <a:spLocks noGrp="1" noChangeArrowheads="1"/>
          </p:cNvSpPr>
          <p:nvPr>
            <p:ph type="sldNum" sz="quarter" idx="5"/>
          </p:nvPr>
        </p:nvSpPr>
        <p:spPr bwMode="auto">
          <a:xfrm>
            <a:off x="3929063" y="8758238"/>
            <a:ext cx="3005137" cy="460375"/>
          </a:xfrm>
          <a:prstGeom prst="rect">
            <a:avLst/>
          </a:prstGeom>
          <a:noFill/>
          <a:ln w="9525">
            <a:noFill/>
            <a:miter lim="800000"/>
            <a:headEnd/>
            <a:tailEnd/>
          </a:ln>
          <a:effectLst/>
        </p:spPr>
        <p:txBody>
          <a:bodyPr vert="horz" wrap="square" lIns="92318" tIns="46159" rIns="92318" bIns="46159" numCol="1" anchor="b" anchorCtr="0" compatLnSpc="1">
            <a:prstTxWarp prst="textNoShape">
              <a:avLst/>
            </a:prstTxWarp>
          </a:bodyPr>
          <a:lstStyle>
            <a:lvl1pPr algn="r" defTabSz="923925">
              <a:defRPr sz="1200"/>
            </a:lvl1pPr>
          </a:lstStyle>
          <a:p>
            <a:fld id="{D4858EC9-91FE-4763-8A32-91B9CD50230F}"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3BB0CD-23E8-469D-9771-FAE0F88F8F13}" type="slidenum">
              <a:rPr lang="en-US"/>
              <a:pPr/>
              <a:t>2</a:t>
            </a:fld>
            <a:endParaRPr lang="en-US" dirty="0"/>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xfrm>
            <a:off x="925513" y="4379913"/>
            <a:ext cx="5084762" cy="4148137"/>
          </a:xfrm>
        </p:spPr>
        <p:txBody>
          <a:bodyPr/>
          <a:lstStyle/>
          <a:p>
            <a:r>
              <a:rPr lang="en-US" dirty="0"/>
              <a:t>The NHTS is the Nation’s inventory of all Travel.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E04F18-EAFD-4F4C-BF00-EDE8228E5851}" type="slidenum">
              <a:rPr lang="en-US"/>
              <a:pPr/>
              <a:t>3</a:t>
            </a:fld>
            <a:endParaRPr lang="en-US" dirty="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r>
              <a:rPr lang="en-US" dirty="0"/>
              <a:t>The NHTS gives you a whole basket of variables to examine travel.  From descriptive statistics to analyzing travel behavior, the NHTS is indispensable in examining existing conditions, and developing future expectations on how Americans will travel.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CBC635-8AF5-4DD6-8752-F4E020A745C1}" type="slidenum">
              <a:rPr lang="en-US"/>
              <a:pPr/>
              <a:t>4</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xfrm>
            <a:off x="925513" y="4379913"/>
            <a:ext cx="5084762" cy="4148137"/>
          </a:xfrm>
        </p:spPr>
        <p:txBody>
          <a:bodyPr/>
          <a:lstStyle/>
          <a:p>
            <a:pPr marL="228600" indent="-228600"/>
            <a:r>
              <a:rPr lang="en-US" dirty="0"/>
              <a:t>Naturally, the applications of NHTS are varied.  We often hear terms such as “The NHTS is the ONLY source of data for ----- analysis.”  If at the end of this presentation you carry two things they are:</a:t>
            </a:r>
          </a:p>
          <a:p>
            <a:pPr marL="228600" indent="-228600">
              <a:buFontTx/>
              <a:buAutoNum type="arabicPeriod"/>
            </a:pPr>
            <a:r>
              <a:rPr lang="en-US" dirty="0"/>
              <a:t>Examine the NHTS if you want to gain a fundamental understanding on almost any aspect of passenger travel.</a:t>
            </a:r>
          </a:p>
          <a:p>
            <a:pPr marL="228600" indent="-228600">
              <a:buFontTx/>
              <a:buAutoNum type="arabicPeriod"/>
            </a:pPr>
            <a:r>
              <a:rPr lang="en-US" dirty="0"/>
              <a:t>Use the NHTS to examine inputs in your local planning applications.</a:t>
            </a:r>
          </a:p>
          <a:p>
            <a:pPr marL="228600" indent="-228600">
              <a:buFontTx/>
              <a:buAutoNum type="arabicPeriod"/>
            </a:pPr>
            <a:r>
              <a:rPr lang="en-US" dirty="0"/>
              <a:t>If your state purchased an Add-ON sample to NHTS, the number of applications increase tremendously.</a:t>
            </a:r>
          </a:p>
          <a:p>
            <a:pPr marL="228600" indent="-228600">
              <a:buFontTx/>
              <a:buAutoNum type="arabicPeriod"/>
            </a:pP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CBC635-8AF5-4DD6-8752-F4E020A745C1}" type="slidenum">
              <a:rPr lang="en-US"/>
              <a:pPr/>
              <a:t>5</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xfrm>
            <a:off x="925513" y="4379913"/>
            <a:ext cx="5084762" cy="4148137"/>
          </a:xfrm>
        </p:spPr>
        <p:txBody>
          <a:bodyPr/>
          <a:lstStyle/>
          <a:p>
            <a:pPr marL="228600" indent="-228600"/>
            <a:r>
              <a:rPr lang="en-US" dirty="0"/>
              <a:t>Naturally, the applications of NHTS are varied.  We often hear terms such as “The NHTS is the ONLY source of data for ----- analysis.”  If at the end of this presentation you carry two things they are:</a:t>
            </a:r>
          </a:p>
          <a:p>
            <a:pPr marL="228600" indent="-228600">
              <a:buFontTx/>
              <a:buAutoNum type="arabicPeriod"/>
            </a:pPr>
            <a:r>
              <a:rPr lang="en-US" dirty="0"/>
              <a:t>Examine the NHTS if you want to gain a fundamental understanding on almost any aspect of passenger travel.</a:t>
            </a:r>
          </a:p>
          <a:p>
            <a:pPr marL="228600" indent="-228600">
              <a:buFontTx/>
              <a:buAutoNum type="arabicPeriod"/>
            </a:pPr>
            <a:r>
              <a:rPr lang="en-US" dirty="0"/>
              <a:t>Use the NHTS to examine inputs in your local planning applications.</a:t>
            </a:r>
          </a:p>
          <a:p>
            <a:pPr marL="228600" indent="-228600">
              <a:buFontTx/>
              <a:buAutoNum type="arabicPeriod"/>
            </a:pPr>
            <a:r>
              <a:rPr lang="en-US" dirty="0"/>
              <a:t>If your state purchased an Add-ON sample to NHTS, the number of applications increase tremendously.</a:t>
            </a:r>
          </a:p>
          <a:p>
            <a:pPr marL="228600" indent="-228600">
              <a:buFontTx/>
              <a:buAutoNum type="arabicPeriod"/>
            </a:pP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CBC635-8AF5-4DD6-8752-F4E020A745C1}" type="slidenum">
              <a:rPr lang="en-US"/>
              <a:pPr/>
              <a:t>6</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xfrm>
            <a:off x="925513" y="4379913"/>
            <a:ext cx="5084762" cy="4148137"/>
          </a:xfrm>
        </p:spPr>
        <p:txBody>
          <a:bodyPr/>
          <a:lstStyle/>
          <a:p>
            <a:pPr marL="228600" indent="-228600"/>
            <a:r>
              <a:rPr lang="en-US" dirty="0"/>
              <a:t>Naturally, the applications of NHTS are varied.  We often hear terms such as “The NHTS is the ONLY source of data for ----- analysis.”  If at the end of this presentation you carry two things they are:</a:t>
            </a:r>
          </a:p>
          <a:p>
            <a:pPr marL="228600" indent="-228600">
              <a:buFontTx/>
              <a:buAutoNum type="arabicPeriod"/>
            </a:pPr>
            <a:r>
              <a:rPr lang="en-US" dirty="0"/>
              <a:t>Examine the NHTS if you want to gain a fundamental understanding on almost any aspect of passenger travel.</a:t>
            </a:r>
          </a:p>
          <a:p>
            <a:pPr marL="228600" indent="-228600">
              <a:buFontTx/>
              <a:buAutoNum type="arabicPeriod"/>
            </a:pPr>
            <a:r>
              <a:rPr lang="en-US" dirty="0"/>
              <a:t>Use the NHTS to examine inputs in your local planning applications.</a:t>
            </a:r>
          </a:p>
          <a:p>
            <a:pPr marL="228600" indent="-228600">
              <a:buFontTx/>
              <a:buAutoNum type="arabicPeriod"/>
            </a:pPr>
            <a:r>
              <a:rPr lang="en-US" dirty="0"/>
              <a:t>If your state purchased an Add-ON sample to NHTS, the number of applications increase tremendously.</a:t>
            </a:r>
          </a:p>
          <a:p>
            <a:pPr marL="228600" indent="-228600">
              <a:buFontTx/>
              <a:buAutoNum type="arabicPeriod"/>
            </a:pP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CBC635-8AF5-4DD6-8752-F4E020A745C1}" type="slidenum">
              <a:rPr lang="en-US"/>
              <a:pPr/>
              <a:t>7</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xfrm>
            <a:off x="925513" y="4379913"/>
            <a:ext cx="5084762" cy="4148137"/>
          </a:xfrm>
        </p:spPr>
        <p:txBody>
          <a:bodyPr/>
          <a:lstStyle/>
          <a:p>
            <a:pPr marL="228600" indent="-228600"/>
            <a:r>
              <a:rPr lang="en-US" dirty="0"/>
              <a:t>Naturally, the applications of NHTS are varied.  We often hear terms such as “The NHTS is the ONLY source of data for ----- analysis.”  If at the end of this presentation you carry two things they are:</a:t>
            </a:r>
          </a:p>
          <a:p>
            <a:pPr marL="228600" indent="-228600">
              <a:buFontTx/>
              <a:buAutoNum type="arabicPeriod"/>
            </a:pPr>
            <a:r>
              <a:rPr lang="en-US" dirty="0"/>
              <a:t>Examine the NHTS if you want to gain a fundamental understanding on almost any aspect of passenger travel.</a:t>
            </a:r>
          </a:p>
          <a:p>
            <a:pPr marL="228600" indent="-228600">
              <a:buFontTx/>
              <a:buAutoNum type="arabicPeriod"/>
            </a:pPr>
            <a:r>
              <a:rPr lang="en-US" dirty="0"/>
              <a:t>Use the NHTS to examine inputs in your local planning applications.</a:t>
            </a:r>
          </a:p>
          <a:p>
            <a:pPr marL="228600" indent="-228600">
              <a:buFontTx/>
              <a:buAutoNum type="arabicPeriod"/>
            </a:pPr>
            <a:r>
              <a:rPr lang="en-US" dirty="0"/>
              <a:t>If your state purchased an Add-ON sample to NHTS, the number of applications increase tremendously.</a:t>
            </a:r>
          </a:p>
          <a:p>
            <a:pPr marL="228600" indent="-228600">
              <a:buFontTx/>
              <a:buAutoNum type="arabicPeriod"/>
            </a:pP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CBC635-8AF5-4DD6-8752-F4E020A745C1}" type="slidenum">
              <a:rPr lang="en-US"/>
              <a:pPr/>
              <a:t>8</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xfrm>
            <a:off x="925513" y="4379913"/>
            <a:ext cx="5084762" cy="4148137"/>
          </a:xfrm>
        </p:spPr>
        <p:txBody>
          <a:bodyPr/>
          <a:lstStyle/>
          <a:p>
            <a:pPr marL="228600" indent="-228600"/>
            <a:r>
              <a:rPr lang="en-US" dirty="0"/>
              <a:t>Naturally, the applications of NHTS are varied.  We often hear terms such as “The NHTS is the ONLY source of data for ----- analysis.”  If at the end of this presentation you carry two things they are:</a:t>
            </a:r>
          </a:p>
          <a:p>
            <a:pPr marL="228600" indent="-228600">
              <a:buFontTx/>
              <a:buAutoNum type="arabicPeriod"/>
            </a:pPr>
            <a:r>
              <a:rPr lang="en-US" dirty="0"/>
              <a:t>Examine the NHTS if you want to gain a fundamental understanding on almost any aspect of passenger travel.</a:t>
            </a:r>
          </a:p>
          <a:p>
            <a:pPr marL="228600" indent="-228600">
              <a:buFontTx/>
              <a:buAutoNum type="arabicPeriod"/>
            </a:pPr>
            <a:r>
              <a:rPr lang="en-US" dirty="0"/>
              <a:t>Use the NHTS to examine inputs in your local planning applications.</a:t>
            </a:r>
          </a:p>
          <a:p>
            <a:pPr marL="228600" indent="-228600">
              <a:buFontTx/>
              <a:buAutoNum type="arabicPeriod"/>
            </a:pPr>
            <a:r>
              <a:rPr lang="en-US" dirty="0"/>
              <a:t>If your state purchased an Add-ON sample to NHTS, the number of applications increase tremendously.</a:t>
            </a:r>
          </a:p>
          <a:p>
            <a:pPr marL="228600" indent="-228600">
              <a:buFontTx/>
              <a:buAutoNum type="arabicPeriod"/>
            </a:pP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CBC635-8AF5-4DD6-8752-F4E020A745C1}" type="slidenum">
              <a:rPr lang="en-US"/>
              <a:pPr/>
              <a:t>9</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xfrm>
            <a:off x="925513" y="4379913"/>
            <a:ext cx="5084762" cy="4148137"/>
          </a:xfrm>
        </p:spPr>
        <p:txBody>
          <a:bodyPr/>
          <a:lstStyle/>
          <a:p>
            <a:pPr marL="228600" indent="-228600"/>
            <a:r>
              <a:rPr lang="en-US" dirty="0"/>
              <a:t>Naturally, the applications of NHTS are varied.  We often hear terms such as “The NHTS is the ONLY source of data for ----- analysis.”  If at the end of this presentation you carry two things they are:</a:t>
            </a:r>
          </a:p>
          <a:p>
            <a:pPr marL="228600" indent="-228600">
              <a:buFontTx/>
              <a:buAutoNum type="arabicPeriod"/>
            </a:pPr>
            <a:r>
              <a:rPr lang="en-US" dirty="0"/>
              <a:t>Examine the NHTS if you want to gain a fundamental understanding on almost any aspect of passenger travel.</a:t>
            </a:r>
          </a:p>
          <a:p>
            <a:pPr marL="228600" indent="-228600">
              <a:buFontTx/>
              <a:buAutoNum type="arabicPeriod"/>
            </a:pPr>
            <a:r>
              <a:rPr lang="en-US" dirty="0"/>
              <a:t>Use the NHTS to examine inputs in your local planning applications.</a:t>
            </a:r>
          </a:p>
          <a:p>
            <a:pPr marL="228600" indent="-228600">
              <a:buFontTx/>
              <a:buAutoNum type="arabicPeriod"/>
            </a:pPr>
            <a:r>
              <a:rPr lang="en-US" dirty="0"/>
              <a:t>If your state purchased an Add-ON sample to NHTS, the number of applications increase tremendously.</a:t>
            </a:r>
          </a:p>
          <a:p>
            <a:pPr marL="228600" indent="-228600">
              <a:buFontTx/>
              <a:buAutoNum type="arabicPeriod"/>
            </a:pP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CBC635-8AF5-4DD6-8752-F4E020A745C1}" type="slidenum">
              <a:rPr lang="en-US"/>
              <a:pPr/>
              <a:t>10</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xfrm>
            <a:off x="925513" y="4379913"/>
            <a:ext cx="5084762" cy="4148137"/>
          </a:xfrm>
        </p:spPr>
        <p:txBody>
          <a:bodyPr/>
          <a:lstStyle/>
          <a:p>
            <a:pPr marL="228600" indent="-228600"/>
            <a:r>
              <a:rPr lang="en-US" dirty="0"/>
              <a:t>Naturally, the applications of NHTS are varied.  We often hear terms such as “The NHTS is the ONLY source of data for ----- analysis.”  If at the end of this presentation you carry two things they are:</a:t>
            </a:r>
          </a:p>
          <a:p>
            <a:pPr marL="228600" indent="-228600">
              <a:buFontTx/>
              <a:buAutoNum type="arabicPeriod"/>
            </a:pPr>
            <a:r>
              <a:rPr lang="en-US" dirty="0"/>
              <a:t>Examine the NHTS if you want to gain a fundamental understanding on almost any aspect of passenger travel.</a:t>
            </a:r>
          </a:p>
          <a:p>
            <a:pPr marL="228600" indent="-228600">
              <a:buFontTx/>
              <a:buAutoNum type="arabicPeriod"/>
            </a:pPr>
            <a:r>
              <a:rPr lang="en-US" dirty="0"/>
              <a:t>Use the NHTS to examine inputs in your local planning applications.</a:t>
            </a:r>
          </a:p>
          <a:p>
            <a:pPr marL="228600" indent="-228600">
              <a:buFontTx/>
              <a:buAutoNum type="arabicPeriod"/>
            </a:pPr>
            <a:r>
              <a:rPr lang="en-US" dirty="0"/>
              <a:t>If your state purchased an Add-ON sample to NHTS, the number of applications increase tremendously.</a:t>
            </a:r>
          </a:p>
          <a:p>
            <a:pPr marL="228600" indent="-228600">
              <a:buFontTx/>
              <a:buAutoNum type="arabicPeriod"/>
            </a:pP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CBC635-8AF5-4DD6-8752-F4E020A745C1}" type="slidenum">
              <a:rPr lang="en-US"/>
              <a:pPr/>
              <a:t>11</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xfrm>
            <a:off x="925513" y="4379913"/>
            <a:ext cx="5084762" cy="4148137"/>
          </a:xfrm>
        </p:spPr>
        <p:txBody>
          <a:bodyPr/>
          <a:lstStyle/>
          <a:p>
            <a:pPr marL="228600" indent="-228600"/>
            <a:r>
              <a:rPr lang="en-US" dirty="0"/>
              <a:t>Naturally, the applications of NHTS are varied.  We often hear terms such as “The NHTS is the ONLY source of data for ----- analysis.”  If at the end of this presentation you carry two things they are:</a:t>
            </a:r>
          </a:p>
          <a:p>
            <a:pPr marL="228600" indent="-228600">
              <a:buFontTx/>
              <a:buAutoNum type="arabicPeriod"/>
            </a:pPr>
            <a:r>
              <a:rPr lang="en-US" dirty="0"/>
              <a:t>Examine the NHTS if you want to gain a fundamental understanding on almost any aspect of passenger travel.</a:t>
            </a:r>
          </a:p>
          <a:p>
            <a:pPr marL="228600" indent="-228600">
              <a:buFontTx/>
              <a:buAutoNum type="arabicPeriod"/>
            </a:pPr>
            <a:r>
              <a:rPr lang="en-US" dirty="0"/>
              <a:t>Use the NHTS to examine inputs in your local planning applications.</a:t>
            </a:r>
          </a:p>
          <a:p>
            <a:pPr marL="228600" indent="-228600">
              <a:buFontTx/>
              <a:buAutoNum type="arabicPeriod"/>
            </a:pPr>
            <a:r>
              <a:rPr lang="en-US" dirty="0"/>
              <a:t>If your state purchased an Add-ON sample to NHTS, the number of applications increase tremendously.</a:t>
            </a:r>
          </a:p>
          <a:p>
            <a:pPr marL="228600" indent="-228600">
              <a:buFontTx/>
              <a:buAutoNum type="arabicPeriod"/>
            </a:pP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FEF953-3650-457A-A1E8-561B90D98393}" type="slidenum">
              <a:rPr lang="en-US"/>
              <a:pPr/>
              <a:t>12</a:t>
            </a:fld>
            <a:endParaRPr lang="en-US" dirty="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r>
              <a:rPr lang="en-US" dirty="0"/>
              <a:t>I will now highlight some current and future uses of NHTS at the state level.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FEF953-3650-457A-A1E8-561B90D98393}" type="slidenum">
              <a:rPr lang="en-US"/>
              <a:pPr/>
              <a:t>13</a:t>
            </a:fld>
            <a:endParaRPr lang="en-US" dirty="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r>
              <a:rPr lang="en-US" dirty="0"/>
              <a:t>I will now highlight some current and future uses of NHTS at the state level.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72A0DB-2F2D-4EEF-B129-994BCDCD4475}" type="slidenum">
              <a:rPr lang="en-US" smtClean="0"/>
              <a:pPr/>
              <a:t>‹#›</a:t>
            </a:fld>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12" name="Title 11"/>
          <p:cNvSpPr>
            <a:spLocks noGrp="1"/>
          </p:cNvSpPr>
          <p:nvPr>
            <p:ph type="title"/>
          </p:nvPr>
        </p:nvSpPr>
        <p:spPr/>
        <p:txBody>
          <a:bodyPr/>
          <a:lstStyle/>
          <a:p>
            <a:r>
              <a:rPr lang="en-US" smtClean="0"/>
              <a:t>Click to edit Master title style</a:t>
            </a:r>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FBB0A1-5ECC-4CC6-9F27-E0EA68622BA0}" type="slidenum">
              <a:rPr lang="en-US" smtClean="0"/>
              <a:pPr/>
              <a:t>‹#›</a:t>
            </a:fld>
            <a:endParaRPr lang="en-US" dirty="0"/>
          </a:p>
        </p:txBody>
      </p:sp>
      <p:pic>
        <p:nvPicPr>
          <p:cNvPr id="7" name="Picture 8" descr="nhts039"/>
          <p:cNvPicPr>
            <a:picLocks noChangeAspect="1" noChangeArrowheads="1"/>
          </p:cNvPicPr>
          <p:nvPr userDrawn="1"/>
        </p:nvPicPr>
        <p:blipFill>
          <a:blip r:embed="rId2" cstate="print"/>
          <a:srcRect/>
          <a:stretch>
            <a:fillRect/>
          </a:stretch>
        </p:blipFill>
        <p:spPr bwMode="auto">
          <a:xfrm>
            <a:off x="7696200" y="152400"/>
            <a:ext cx="1295400" cy="121602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CB18C-A0C2-48A5-AE0D-074DF58323DF}"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5F320CA-BB95-4260-812F-9549507BB5EF}"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10B0DB9-1CE5-4AA3-A04C-5A450E8CE0B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8" descr="nhts039"/>
          <p:cNvPicPr>
            <a:picLocks noChangeAspect="1" noChangeArrowheads="1"/>
          </p:cNvPicPr>
          <p:nvPr userDrawn="1"/>
        </p:nvPicPr>
        <p:blipFill>
          <a:blip r:embed="rId2" cstate="print"/>
          <a:srcRect/>
          <a:stretch>
            <a:fillRect/>
          </a:stretch>
        </p:blipFill>
        <p:spPr bwMode="auto">
          <a:xfrm>
            <a:off x="7696200" y="152400"/>
            <a:ext cx="1295400" cy="1216025"/>
          </a:xfrm>
          <a:prstGeom prst="rect">
            <a:avLst/>
          </a:prstGeom>
          <a:noFill/>
        </p:spPr>
      </p:pic>
      <p:pic>
        <p:nvPicPr>
          <p:cNvPr id="11" name="Picture 47"/>
          <p:cNvPicPr>
            <a:picLocks noChangeAspect="1" noChangeArrowheads="1"/>
          </p:cNvPicPr>
          <p:nvPr userDrawn="1"/>
        </p:nvPicPr>
        <p:blipFill>
          <a:blip r:embed="rId3" cstate="print"/>
          <a:srcRect l="325" t="6201"/>
          <a:stretch>
            <a:fillRect/>
          </a:stretch>
        </p:blipFill>
        <p:spPr bwMode="auto">
          <a:xfrm>
            <a:off x="7681912" y="5705475"/>
            <a:ext cx="1462088" cy="1152525"/>
          </a:xfrm>
          <a:prstGeom prst="rect">
            <a:avLst/>
          </a:prstGeom>
          <a:noFill/>
          <a:ln w="9525">
            <a:noFill/>
            <a:miter lim="800000"/>
            <a:headEnd/>
            <a:tailEnd/>
          </a:ln>
        </p:spPr>
      </p:pic>
      <p:sp>
        <p:nvSpPr>
          <p:cNvPr id="13" name="Title 12"/>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C1C19E9-4B1D-4AE8-BBFD-1FC159A1491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E2CFAF-B4CA-4346-9ABE-231342D0FEF0}" type="slidenum">
              <a:rPr lang="en-US" smtClean="0"/>
              <a:pPr/>
              <a:t>‹#›</a:t>
            </a:fld>
            <a:endParaRPr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dirty="0"/>
          </a:p>
        </p:txBody>
      </p:sp>
      <p:sp>
        <p:nvSpPr>
          <p:cNvPr id="7" name="Slide Number Placeholder 6"/>
          <p:cNvSpPr>
            <a:spLocks noGrp="1"/>
          </p:cNvSpPr>
          <p:nvPr>
            <p:ph type="sldNum" sz="quarter" idx="12"/>
          </p:nvPr>
        </p:nvSpPr>
        <p:spPr>
          <a:xfrm>
            <a:off x="8339328" y="1170432"/>
            <a:ext cx="733864" cy="201168"/>
          </a:xfrm>
        </p:spPr>
        <p:txBody>
          <a:bodyPr/>
          <a:lstStyle/>
          <a:p>
            <a:fld id="{9D7E0E8A-4620-48C6-AA6C-0056B20E945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5CA4E-D41D-4B42-B36F-EAD54850E6D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dirty="0"/>
          </a:p>
        </p:txBody>
      </p:sp>
      <p:sp>
        <p:nvSpPr>
          <p:cNvPr id="6" name="Slide Number Placeholder 5"/>
          <p:cNvSpPr>
            <a:spLocks noGrp="1"/>
          </p:cNvSpPr>
          <p:nvPr>
            <p:ph type="sldNum" sz="quarter" idx="12"/>
          </p:nvPr>
        </p:nvSpPr>
        <p:spPr/>
        <p:txBody>
          <a:bodyPr/>
          <a:lstStyle/>
          <a:p>
            <a:fld id="{38E22165-C733-4E69-A060-AC76A92B668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AD7D3A5-2654-4C80-ADAD-0A19E9E8A60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57400" y="0"/>
            <a:ext cx="5334000" cy="1470025"/>
          </a:xfrm>
        </p:spPr>
        <p:txBody>
          <a:bodyPr>
            <a:normAutofit fontScale="90000"/>
          </a:bodyPr>
          <a:lstStyle/>
          <a:p>
            <a:r>
              <a:rPr lang="en-US" dirty="0"/>
              <a:t>National Household Travel </a:t>
            </a:r>
            <a:r>
              <a:rPr lang="en-US" dirty="0" smtClean="0"/>
              <a:t>Survey (NHTS) </a:t>
            </a:r>
            <a:endParaRPr lang="en-US" dirty="0"/>
          </a:p>
        </p:txBody>
      </p:sp>
      <p:sp>
        <p:nvSpPr>
          <p:cNvPr id="2051" name="Rectangle 3"/>
          <p:cNvSpPr>
            <a:spLocks noGrp="1" noChangeArrowheads="1"/>
          </p:cNvSpPr>
          <p:nvPr>
            <p:ph type="subTitle" idx="1"/>
          </p:nvPr>
        </p:nvSpPr>
        <p:spPr>
          <a:xfrm>
            <a:off x="1828800" y="5105400"/>
            <a:ext cx="7315200" cy="1752600"/>
          </a:xfrm>
        </p:spPr>
        <p:txBody>
          <a:bodyPr/>
          <a:lstStyle/>
          <a:p>
            <a:pPr algn="l"/>
            <a:r>
              <a:rPr lang="en-US" sz="2000" dirty="0" smtClean="0"/>
              <a:t>Tianjia Tang, Ph.D., PE</a:t>
            </a:r>
          </a:p>
          <a:p>
            <a:pPr algn="l"/>
            <a:r>
              <a:rPr lang="en-US" sz="1800" dirty="0" smtClean="0"/>
              <a:t>Chief, Travel Monitoring and Surveys Division</a:t>
            </a:r>
          </a:p>
          <a:p>
            <a:pPr algn="l"/>
            <a:r>
              <a:rPr lang="en-US" sz="1800" dirty="0" smtClean="0"/>
              <a:t> Office of Highway Policy Information, Federal </a:t>
            </a:r>
            <a:r>
              <a:rPr lang="en-US" sz="1800" dirty="0"/>
              <a:t>Highway Administration</a:t>
            </a:r>
          </a:p>
          <a:p>
            <a:pPr algn="l"/>
            <a:r>
              <a:rPr lang="en-US" sz="1800" dirty="0" smtClean="0"/>
              <a:t>Washington, DC 20590</a:t>
            </a:r>
            <a:endParaRPr lang="en-US" sz="1800" dirty="0"/>
          </a:p>
          <a:p>
            <a:pPr algn="l"/>
            <a:endParaRPr lang="en-US" sz="1800" dirty="0"/>
          </a:p>
        </p:txBody>
      </p:sp>
      <p:sp>
        <p:nvSpPr>
          <p:cNvPr id="2052" name="Rectangle 4"/>
          <p:cNvSpPr>
            <a:spLocks noChangeArrowheads="1"/>
          </p:cNvSpPr>
          <p:nvPr/>
        </p:nvSpPr>
        <p:spPr bwMode="auto">
          <a:xfrm>
            <a:off x="1143000" y="1981200"/>
            <a:ext cx="6934200" cy="1447800"/>
          </a:xfrm>
          <a:prstGeom prst="rect">
            <a:avLst/>
          </a:prstGeom>
          <a:noFill/>
          <a:ln w="9525">
            <a:noFill/>
            <a:miter lim="800000"/>
            <a:headEnd/>
            <a:tailEnd/>
          </a:ln>
          <a:effectLst/>
        </p:spPr>
        <p:txBody>
          <a:bodyPr/>
          <a:lstStyle/>
          <a:p>
            <a:pPr algn="ctr">
              <a:spcBef>
                <a:spcPct val="20000"/>
              </a:spcBef>
            </a:pPr>
            <a:endParaRPr lang="en-US" sz="4000" dirty="0"/>
          </a:p>
          <a:p>
            <a:pPr algn="ctr">
              <a:spcBef>
                <a:spcPct val="20000"/>
              </a:spcBef>
            </a:pPr>
            <a:r>
              <a:rPr lang="en-US" sz="4000" dirty="0" smtClean="0"/>
              <a:t>2009 NHTS Briefing</a:t>
            </a:r>
            <a:endParaRPr lang="en-US" sz="4000" dirty="0"/>
          </a:p>
        </p:txBody>
      </p:sp>
      <p:pic>
        <p:nvPicPr>
          <p:cNvPr id="2053" name="Picture 5" descr="nhts039"/>
          <p:cNvPicPr>
            <a:picLocks noChangeAspect="1" noChangeArrowheads="1"/>
          </p:cNvPicPr>
          <p:nvPr/>
        </p:nvPicPr>
        <p:blipFill>
          <a:blip r:embed="rId2" cstate="print"/>
          <a:srcRect/>
          <a:stretch>
            <a:fillRect/>
          </a:stretch>
        </p:blipFill>
        <p:spPr bwMode="auto">
          <a:xfrm>
            <a:off x="7763422" y="1"/>
            <a:ext cx="1380578" cy="1295399"/>
          </a:xfrm>
          <a:prstGeom prst="rect">
            <a:avLst/>
          </a:prstGeom>
          <a:noFill/>
        </p:spPr>
      </p:pic>
      <p:sp>
        <p:nvSpPr>
          <p:cNvPr id="2054" name="Line 6"/>
          <p:cNvSpPr>
            <a:spLocks noChangeShapeType="1"/>
          </p:cNvSpPr>
          <p:nvPr/>
        </p:nvSpPr>
        <p:spPr bwMode="auto">
          <a:xfrm>
            <a:off x="0" y="1371600"/>
            <a:ext cx="9144000" cy="0"/>
          </a:xfrm>
          <a:prstGeom prst="line">
            <a:avLst/>
          </a:prstGeom>
          <a:noFill/>
          <a:ln w="76200" cmpd="tri">
            <a:solidFill>
              <a:srgbClr val="0066FF"/>
            </a:solidFill>
            <a:round/>
            <a:headEnd/>
            <a:tailEnd/>
          </a:ln>
          <a:effectLst/>
        </p:spPr>
        <p:txBody>
          <a:bodyPr/>
          <a:lstStyle/>
          <a:p>
            <a:endParaRPr lang="en-US" dirty="0"/>
          </a:p>
        </p:txBody>
      </p:sp>
      <p:pic>
        <p:nvPicPr>
          <p:cNvPr id="7" name="Picture 47"/>
          <p:cNvPicPr>
            <a:picLocks noChangeAspect="1" noChangeArrowheads="1"/>
          </p:cNvPicPr>
          <p:nvPr/>
        </p:nvPicPr>
        <p:blipFill>
          <a:blip r:embed="rId3" cstate="print"/>
          <a:srcRect l="325" t="6201"/>
          <a:stretch>
            <a:fillRect/>
          </a:stretch>
        </p:blipFill>
        <p:spPr bwMode="auto">
          <a:xfrm>
            <a:off x="-1" y="0"/>
            <a:ext cx="1643339" cy="1295400"/>
          </a:xfrm>
          <a:prstGeom prst="rect">
            <a:avLst/>
          </a:prstGeom>
          <a:noFill/>
          <a:ln w="9525">
            <a:noFill/>
            <a:miter lim="800000"/>
            <a:headEnd/>
            <a:tailEnd/>
          </a:ln>
        </p:spPr>
      </p:pic>
      <p:sp>
        <p:nvSpPr>
          <p:cNvPr id="8" name="TextBox 7"/>
          <p:cNvSpPr txBox="1"/>
          <p:nvPr/>
        </p:nvSpPr>
        <p:spPr>
          <a:xfrm>
            <a:off x="0" y="6324600"/>
            <a:ext cx="685800" cy="523220"/>
          </a:xfrm>
          <a:prstGeom prst="rect">
            <a:avLst/>
          </a:prstGeom>
          <a:noFill/>
        </p:spPr>
        <p:txBody>
          <a:bodyPr wrap="square" rtlCol="0">
            <a:spAutoFit/>
          </a:bodyPr>
          <a:lstStyle/>
          <a:p>
            <a:r>
              <a:rPr lang="en-US" sz="2800" b="1" dirty="0" smtClean="0"/>
              <a:t>1</a:t>
            </a:r>
            <a:endParaRPr lang="en-US" sz="28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1371600" y="228600"/>
            <a:ext cx="7772400" cy="1219200"/>
          </a:xfrm>
        </p:spPr>
        <p:txBody>
          <a:bodyPr>
            <a:normAutofit/>
          </a:bodyPr>
          <a:lstStyle/>
          <a:p>
            <a:pPr algn="l"/>
            <a:r>
              <a:rPr lang="en-US" dirty="0" smtClean="0">
                <a:solidFill>
                  <a:schemeClr val="tx1"/>
                </a:solidFill>
              </a:rPr>
              <a:t>the </a:t>
            </a:r>
            <a:r>
              <a:rPr lang="en-US" dirty="0">
                <a:solidFill>
                  <a:schemeClr val="tx1"/>
                </a:solidFill>
              </a:rPr>
              <a:t>NHTS…</a:t>
            </a:r>
          </a:p>
        </p:txBody>
      </p:sp>
      <p:sp>
        <p:nvSpPr>
          <p:cNvPr id="5126" name="Line 6"/>
          <p:cNvSpPr>
            <a:spLocks noChangeShapeType="1"/>
          </p:cNvSpPr>
          <p:nvPr/>
        </p:nvSpPr>
        <p:spPr bwMode="auto">
          <a:xfrm flipV="1">
            <a:off x="0" y="1447800"/>
            <a:ext cx="9144000" cy="0"/>
          </a:xfrm>
          <a:prstGeom prst="line">
            <a:avLst/>
          </a:prstGeom>
          <a:noFill/>
          <a:ln w="76200" cmpd="tri">
            <a:solidFill>
              <a:srgbClr val="0066FF"/>
            </a:solidFill>
            <a:round/>
            <a:headEnd/>
            <a:tailEnd/>
          </a:ln>
          <a:effectLst/>
        </p:spPr>
        <p:txBody>
          <a:bodyPr/>
          <a:lstStyle/>
          <a:p>
            <a:endParaRPr lang="en-US" dirty="0"/>
          </a:p>
        </p:txBody>
      </p:sp>
      <p:sp>
        <p:nvSpPr>
          <p:cNvPr id="5127" name="Rectangle 7"/>
          <p:cNvSpPr>
            <a:spLocks noChangeArrowheads="1"/>
          </p:cNvSpPr>
          <p:nvPr/>
        </p:nvSpPr>
        <p:spPr bwMode="auto">
          <a:xfrm>
            <a:off x="609600" y="2133600"/>
            <a:ext cx="7391400" cy="2743200"/>
          </a:xfrm>
          <a:prstGeom prst="rect">
            <a:avLst/>
          </a:prstGeom>
          <a:noFill/>
          <a:ln w="9525">
            <a:noFill/>
            <a:miter lim="800000"/>
            <a:headEnd/>
            <a:tailEnd/>
          </a:ln>
          <a:effectLst/>
        </p:spPr>
        <p:txBody>
          <a:bodyPr/>
          <a:lstStyle/>
          <a:p>
            <a:pPr marL="514350" indent="-514350">
              <a:spcBef>
                <a:spcPct val="20000"/>
              </a:spcBef>
            </a:pPr>
            <a:r>
              <a:rPr lang="en-US" sz="2800" dirty="0" smtClean="0"/>
              <a:t>a:The NHTS is a national </a:t>
            </a:r>
            <a:r>
              <a:rPr lang="en-US" sz="2800" dirty="0"/>
              <a:t>p</a:t>
            </a:r>
            <a:r>
              <a:rPr lang="en-US" sz="2800" dirty="0" smtClean="0"/>
              <a:t>assenger travel </a:t>
            </a:r>
            <a:r>
              <a:rPr lang="en-US" sz="2800" dirty="0"/>
              <a:t>b</a:t>
            </a:r>
            <a:r>
              <a:rPr lang="en-US" sz="2800" dirty="0" smtClean="0"/>
              <a:t>ehavior study</a:t>
            </a:r>
          </a:p>
          <a:p>
            <a:pPr marL="514350" indent="-514350">
              <a:spcBef>
                <a:spcPct val="20000"/>
              </a:spcBef>
            </a:pPr>
            <a:endParaRPr lang="en-US" sz="2800" dirty="0"/>
          </a:p>
          <a:p>
            <a:pPr marL="514350" indent="-514350">
              <a:spcBef>
                <a:spcPct val="20000"/>
              </a:spcBef>
            </a:pPr>
            <a:r>
              <a:rPr lang="en-US" sz="2800" dirty="0"/>
              <a:t>b</a:t>
            </a:r>
            <a:r>
              <a:rPr lang="en-US" sz="2800" dirty="0" smtClean="0"/>
              <a:t>:	NHTS survey was carried out in </a:t>
            </a:r>
            <a:r>
              <a:rPr lang="en-US" sz="2400" dirty="0" smtClean="0"/>
              <a:t>1969</a:t>
            </a:r>
            <a:r>
              <a:rPr lang="en-US" sz="2400" dirty="0"/>
              <a:t>, 1977, 1983, 1990, 1995, </a:t>
            </a:r>
            <a:r>
              <a:rPr lang="en-US" sz="2400" dirty="0" smtClean="0"/>
              <a:t>2001, and 2009</a:t>
            </a:r>
            <a:endParaRPr lang="en-US" sz="2400" dirty="0"/>
          </a:p>
        </p:txBody>
      </p:sp>
      <p:pic>
        <p:nvPicPr>
          <p:cNvPr id="5128" name="Picture 8" descr="nhts039"/>
          <p:cNvPicPr>
            <a:picLocks noChangeAspect="1" noChangeArrowheads="1"/>
          </p:cNvPicPr>
          <p:nvPr/>
        </p:nvPicPr>
        <p:blipFill>
          <a:blip r:embed="rId3" cstate="print"/>
          <a:srcRect/>
          <a:stretch>
            <a:fillRect/>
          </a:stretch>
        </p:blipFill>
        <p:spPr bwMode="auto">
          <a:xfrm>
            <a:off x="7696200" y="152400"/>
            <a:ext cx="1295400" cy="1216025"/>
          </a:xfrm>
          <a:prstGeom prst="rect">
            <a:avLst/>
          </a:prstGeom>
          <a:noFill/>
        </p:spPr>
      </p:pic>
      <p:sp>
        <p:nvSpPr>
          <p:cNvPr id="9" name="Rectangle 2"/>
          <p:cNvSpPr txBox="1">
            <a:spLocks noChangeArrowheads="1"/>
          </p:cNvSpPr>
          <p:nvPr/>
        </p:nvSpPr>
        <p:spPr>
          <a:xfrm>
            <a:off x="0" y="0"/>
            <a:ext cx="8686800" cy="1252728"/>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000" b="1" dirty="0" smtClean="0">
                <a:solidFill>
                  <a:schemeClr val="accent1">
                    <a:satMod val="150000"/>
                  </a:schemeClr>
                </a:solidFill>
                <a:latin typeface="+mj-lt"/>
                <a:ea typeface="+mj-ea"/>
                <a:cs typeface="+mj-cs"/>
              </a:rPr>
              <a:t>National Household Travel Survey </a:t>
            </a:r>
            <a:endParaRPr kumimoji="0" lang="en-US" sz="4000" b="1" i="0" u="none" strike="noStrike" kern="1200" cap="none" spc="0" normalizeH="0" baseline="0" noProof="0" dirty="0">
              <a:ln>
                <a:noFill/>
              </a:ln>
              <a:solidFill>
                <a:schemeClr val="accent1">
                  <a:satMod val="150000"/>
                </a:schemeClr>
              </a:solidFill>
              <a:effectLst/>
              <a:uLnTx/>
              <a:uFillTx/>
              <a:latin typeface="+mj-lt"/>
              <a:ea typeface="+mj-ea"/>
              <a:cs typeface="+mj-cs"/>
            </a:endParaRPr>
          </a:p>
        </p:txBody>
      </p:sp>
      <p:sp>
        <p:nvSpPr>
          <p:cNvPr id="7" name="TextBox 6"/>
          <p:cNvSpPr txBox="1"/>
          <p:nvPr/>
        </p:nvSpPr>
        <p:spPr>
          <a:xfrm>
            <a:off x="0" y="6324600"/>
            <a:ext cx="685800" cy="523220"/>
          </a:xfrm>
          <a:prstGeom prst="rect">
            <a:avLst/>
          </a:prstGeom>
          <a:noFill/>
        </p:spPr>
        <p:txBody>
          <a:bodyPr wrap="square" rtlCol="0">
            <a:spAutoFit/>
          </a:bodyPr>
          <a:lstStyle/>
          <a:p>
            <a:r>
              <a:rPr lang="en-US" sz="2800" b="1" dirty="0" smtClean="0"/>
              <a:t>2</a:t>
            </a:r>
            <a:endParaRPr lang="en-US" sz="28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dirty="0" smtClean="0"/>
              <a:t>Content of NHTS Content </a:t>
            </a:r>
            <a:endParaRPr lang="en-US" dirty="0"/>
          </a:p>
        </p:txBody>
      </p:sp>
      <p:sp>
        <p:nvSpPr>
          <p:cNvPr id="25615" name="Rectangle 15"/>
          <p:cNvSpPr>
            <a:spLocks noChangeArrowheads="1"/>
          </p:cNvSpPr>
          <p:nvPr/>
        </p:nvSpPr>
        <p:spPr bwMode="auto">
          <a:xfrm>
            <a:off x="685800" y="1600200"/>
            <a:ext cx="8229600" cy="5257800"/>
          </a:xfrm>
          <a:prstGeom prst="rect">
            <a:avLst/>
          </a:prstGeom>
          <a:noFill/>
          <a:ln w="9525">
            <a:noFill/>
            <a:miter lim="800000"/>
            <a:headEnd/>
            <a:tailEnd/>
          </a:ln>
          <a:effectLst/>
        </p:spPr>
        <p:txBody>
          <a:bodyPr/>
          <a:lstStyle/>
          <a:p>
            <a:pPr marL="514350" indent="-514350">
              <a:spcBef>
                <a:spcPct val="20000"/>
              </a:spcBef>
              <a:buFont typeface="+mj-lt"/>
              <a:buAutoNum type="romanUcPeriod"/>
            </a:pPr>
            <a:r>
              <a:rPr lang="en-US" sz="3600" dirty="0" smtClean="0"/>
              <a:t>Travel Behavior </a:t>
            </a:r>
          </a:p>
          <a:p>
            <a:pPr marL="800100" lvl="1" indent="-342900">
              <a:spcBef>
                <a:spcPct val="20000"/>
              </a:spcBef>
            </a:pPr>
            <a:r>
              <a:rPr lang="en-US" sz="2800" dirty="0" smtClean="0"/>
              <a:t>Purpose</a:t>
            </a:r>
          </a:p>
          <a:p>
            <a:pPr marL="800100" lvl="1" indent="-342900">
              <a:spcBef>
                <a:spcPct val="20000"/>
              </a:spcBef>
            </a:pPr>
            <a:r>
              <a:rPr lang="en-US" sz="2800" dirty="0" smtClean="0"/>
              <a:t>Mode share distribution</a:t>
            </a:r>
          </a:p>
          <a:p>
            <a:pPr marL="800100" lvl="1" indent="-342900">
              <a:spcBef>
                <a:spcPct val="20000"/>
              </a:spcBef>
            </a:pPr>
            <a:r>
              <a:rPr lang="en-US" sz="2800" dirty="0" smtClean="0"/>
              <a:t>Travel time, speed, distance</a:t>
            </a:r>
            <a:r>
              <a:rPr lang="en-US" sz="3600" dirty="0" smtClean="0"/>
              <a:t>, </a:t>
            </a:r>
          </a:p>
          <a:p>
            <a:pPr marL="514350" indent="-514350">
              <a:spcBef>
                <a:spcPct val="20000"/>
              </a:spcBef>
              <a:buFont typeface="+mj-lt"/>
              <a:buAutoNum type="romanUcPeriod"/>
            </a:pPr>
            <a:r>
              <a:rPr lang="en-US" sz="3600" dirty="0" smtClean="0"/>
              <a:t>Descriptive statistics</a:t>
            </a:r>
          </a:p>
          <a:p>
            <a:pPr marL="800100" lvl="1" indent="-342900">
              <a:spcBef>
                <a:spcPct val="20000"/>
              </a:spcBef>
            </a:pPr>
            <a:r>
              <a:rPr lang="en-US" sz="2800" dirty="0" smtClean="0"/>
              <a:t>Households </a:t>
            </a:r>
            <a:endParaRPr lang="en-US" sz="2800" dirty="0"/>
          </a:p>
          <a:p>
            <a:pPr marL="800100" lvl="1" indent="-342900">
              <a:spcBef>
                <a:spcPct val="20000"/>
              </a:spcBef>
            </a:pPr>
            <a:r>
              <a:rPr lang="en-US" sz="2800" dirty="0"/>
              <a:t>People </a:t>
            </a:r>
          </a:p>
          <a:p>
            <a:pPr marL="800100" lvl="1" indent="-342900">
              <a:spcBef>
                <a:spcPct val="20000"/>
              </a:spcBef>
            </a:pPr>
            <a:r>
              <a:rPr lang="en-US" sz="2800" dirty="0" smtClean="0"/>
              <a:t>Vehicles</a:t>
            </a:r>
            <a:endParaRPr lang="en-US" sz="2800" dirty="0"/>
          </a:p>
          <a:p>
            <a:pPr marL="800100" lvl="1" indent="-342900">
              <a:spcBef>
                <a:spcPct val="20000"/>
              </a:spcBef>
            </a:pPr>
            <a:r>
              <a:rPr lang="en-US" sz="2800" dirty="0" smtClean="0"/>
              <a:t>Trips</a:t>
            </a:r>
            <a:endParaRPr lang="en-US" sz="2800" dirty="0"/>
          </a:p>
        </p:txBody>
      </p:sp>
      <p:sp>
        <p:nvSpPr>
          <p:cNvPr id="25617" name="Line 17"/>
          <p:cNvSpPr>
            <a:spLocks noChangeShapeType="1"/>
          </p:cNvSpPr>
          <p:nvPr/>
        </p:nvSpPr>
        <p:spPr bwMode="auto">
          <a:xfrm>
            <a:off x="152400" y="1447800"/>
            <a:ext cx="8529638" cy="0"/>
          </a:xfrm>
          <a:prstGeom prst="line">
            <a:avLst/>
          </a:prstGeom>
          <a:noFill/>
          <a:ln w="76200" cmpd="tri">
            <a:solidFill>
              <a:srgbClr val="0066FF"/>
            </a:solidFill>
            <a:round/>
            <a:headEnd/>
            <a:tailEnd/>
          </a:ln>
          <a:effectLst/>
        </p:spPr>
        <p:txBody>
          <a:bodyPr/>
          <a:lstStyle/>
          <a:p>
            <a:endParaRPr lang="en-US" dirty="0"/>
          </a:p>
        </p:txBody>
      </p:sp>
      <p:pic>
        <p:nvPicPr>
          <p:cNvPr id="6" name="Picture 47"/>
          <p:cNvPicPr>
            <a:picLocks noChangeAspect="1" noChangeArrowheads="1"/>
          </p:cNvPicPr>
          <p:nvPr/>
        </p:nvPicPr>
        <p:blipFill>
          <a:blip r:embed="rId3" cstate="print"/>
          <a:srcRect l="325" t="6201"/>
          <a:stretch>
            <a:fillRect/>
          </a:stretch>
        </p:blipFill>
        <p:spPr bwMode="auto">
          <a:xfrm>
            <a:off x="7681912" y="5705475"/>
            <a:ext cx="1462088" cy="1152525"/>
          </a:xfrm>
          <a:prstGeom prst="rect">
            <a:avLst/>
          </a:prstGeom>
          <a:noFill/>
          <a:ln w="9525">
            <a:noFill/>
            <a:miter lim="800000"/>
            <a:headEnd/>
            <a:tailEnd/>
          </a:ln>
        </p:spPr>
      </p:pic>
      <p:sp>
        <p:nvSpPr>
          <p:cNvPr id="7" name="TextBox 6"/>
          <p:cNvSpPr txBox="1"/>
          <p:nvPr/>
        </p:nvSpPr>
        <p:spPr>
          <a:xfrm>
            <a:off x="0" y="6324600"/>
            <a:ext cx="685800" cy="523220"/>
          </a:xfrm>
          <a:prstGeom prst="rect">
            <a:avLst/>
          </a:prstGeom>
          <a:noFill/>
        </p:spPr>
        <p:txBody>
          <a:bodyPr wrap="square" rtlCol="0">
            <a:spAutoFit/>
          </a:bodyPr>
          <a:lstStyle/>
          <a:p>
            <a:r>
              <a:rPr lang="en-US" sz="2800" b="1" dirty="0" smtClean="0"/>
              <a:t>3</a:t>
            </a:r>
            <a:endParaRPr lang="en-US" sz="28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4000" dirty="0"/>
              <a:t>State </a:t>
            </a:r>
            <a:r>
              <a:rPr lang="en-US" sz="4000" dirty="0" smtClean="0"/>
              <a:t>and Local Involvements</a:t>
            </a:r>
            <a:endParaRPr lang="en-US" sz="4000" dirty="0"/>
          </a:p>
        </p:txBody>
      </p:sp>
      <p:sp>
        <p:nvSpPr>
          <p:cNvPr id="8195" name="Rectangle 3"/>
          <p:cNvSpPr>
            <a:spLocks noGrp="1" noChangeArrowheads="1"/>
          </p:cNvSpPr>
          <p:nvPr>
            <p:ph idx="1"/>
          </p:nvPr>
        </p:nvSpPr>
        <p:spPr>
          <a:xfrm>
            <a:off x="457200" y="2057400"/>
            <a:ext cx="8229600" cy="3962400"/>
          </a:xfrm>
        </p:spPr>
        <p:txBody>
          <a:bodyPr>
            <a:noAutofit/>
          </a:bodyPr>
          <a:lstStyle/>
          <a:p>
            <a:pPr marL="514350" indent="-514350">
              <a:lnSpc>
                <a:spcPct val="90000"/>
              </a:lnSpc>
              <a:spcBef>
                <a:spcPct val="100000"/>
              </a:spcBef>
              <a:buClr>
                <a:schemeClr val="tx1"/>
              </a:buClr>
              <a:buFont typeface="+mj-lt"/>
              <a:buAutoNum type="arabicPeriod"/>
            </a:pPr>
            <a:r>
              <a:rPr lang="en-US" sz="3600" dirty="0" smtClean="0"/>
              <a:t>2001 – NY,WI, HI, TX, KY</a:t>
            </a:r>
          </a:p>
          <a:p>
            <a:pPr marL="514350" indent="-514350">
              <a:lnSpc>
                <a:spcPct val="90000"/>
              </a:lnSpc>
              <a:spcBef>
                <a:spcPct val="100000"/>
              </a:spcBef>
              <a:buClr>
                <a:schemeClr val="tx1"/>
              </a:buClr>
              <a:buFont typeface="+mj-lt"/>
              <a:buAutoNum type="arabicPeriod"/>
            </a:pPr>
            <a:r>
              <a:rPr lang="en-US" sz="3600" dirty="0" smtClean="0"/>
              <a:t>2009 - FL,GA,SC,NC,VA,NY,WI,CA,IN,TN,TX, VT, IA,+  Locals: Piedmont, Cedar Rapids, Omaha, Maricopa, Sioux Falls, Chittenden county, Pima</a:t>
            </a:r>
            <a:endParaRPr lang="en-US" sz="3600" dirty="0"/>
          </a:p>
        </p:txBody>
      </p:sp>
      <p:sp>
        <p:nvSpPr>
          <p:cNvPr id="8196" name="Line 4"/>
          <p:cNvSpPr>
            <a:spLocks noChangeShapeType="1"/>
          </p:cNvSpPr>
          <p:nvPr/>
        </p:nvSpPr>
        <p:spPr bwMode="auto">
          <a:xfrm>
            <a:off x="152400" y="1447800"/>
            <a:ext cx="8529638" cy="0"/>
          </a:xfrm>
          <a:prstGeom prst="line">
            <a:avLst/>
          </a:prstGeom>
          <a:noFill/>
          <a:ln w="76200" cmpd="tri">
            <a:solidFill>
              <a:srgbClr val="0066FF"/>
            </a:solidFill>
            <a:round/>
            <a:headEnd/>
            <a:tailEnd/>
          </a:ln>
          <a:effectLst/>
        </p:spPr>
        <p:txBody>
          <a:bodyPr/>
          <a:lstStyle/>
          <a:p>
            <a:endParaRPr lang="en-US" dirty="0"/>
          </a:p>
        </p:txBody>
      </p:sp>
      <p:pic>
        <p:nvPicPr>
          <p:cNvPr id="5" name="Picture 47"/>
          <p:cNvPicPr>
            <a:picLocks noChangeAspect="1" noChangeArrowheads="1"/>
          </p:cNvPicPr>
          <p:nvPr/>
        </p:nvPicPr>
        <p:blipFill>
          <a:blip r:embed="rId3" cstate="print"/>
          <a:srcRect l="325" t="6201"/>
          <a:stretch>
            <a:fillRect/>
          </a:stretch>
        </p:blipFill>
        <p:spPr bwMode="auto">
          <a:xfrm>
            <a:off x="7681912" y="5705475"/>
            <a:ext cx="1462088" cy="1152525"/>
          </a:xfrm>
          <a:prstGeom prst="rect">
            <a:avLst/>
          </a:prstGeom>
          <a:noFill/>
          <a:ln w="9525">
            <a:noFill/>
            <a:miter lim="800000"/>
            <a:headEnd/>
            <a:tailEnd/>
          </a:ln>
        </p:spPr>
      </p:pic>
      <p:sp>
        <p:nvSpPr>
          <p:cNvPr id="6" name="TextBox 5"/>
          <p:cNvSpPr txBox="1"/>
          <p:nvPr/>
        </p:nvSpPr>
        <p:spPr>
          <a:xfrm>
            <a:off x="0" y="6324600"/>
            <a:ext cx="685800" cy="523220"/>
          </a:xfrm>
          <a:prstGeom prst="rect">
            <a:avLst/>
          </a:prstGeom>
          <a:noFill/>
        </p:spPr>
        <p:txBody>
          <a:bodyPr wrap="square" rtlCol="0">
            <a:spAutoFit/>
          </a:bodyPr>
          <a:lstStyle/>
          <a:p>
            <a:r>
              <a:rPr lang="en-US" sz="2800" b="1" dirty="0" smtClean="0"/>
              <a:t>4</a:t>
            </a:r>
            <a:endParaRPr lang="en-US" sz="28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r>
              <a:rPr lang="en-US" sz="4000" dirty="0" smtClean="0"/>
              <a:t>NHTS Geography</a:t>
            </a:r>
            <a:endParaRPr lang="en-US" sz="4000" dirty="0"/>
          </a:p>
        </p:txBody>
      </p:sp>
      <p:sp>
        <p:nvSpPr>
          <p:cNvPr id="8195" name="Rectangle 3"/>
          <p:cNvSpPr>
            <a:spLocks noGrp="1" noChangeArrowheads="1"/>
          </p:cNvSpPr>
          <p:nvPr>
            <p:ph idx="1"/>
          </p:nvPr>
        </p:nvSpPr>
        <p:spPr>
          <a:xfrm>
            <a:off x="2133600" y="2514600"/>
            <a:ext cx="6019800" cy="2057400"/>
          </a:xfrm>
        </p:spPr>
        <p:txBody>
          <a:bodyPr>
            <a:noAutofit/>
          </a:bodyPr>
          <a:lstStyle/>
          <a:p>
            <a:pPr marL="633222" indent="-514350">
              <a:lnSpc>
                <a:spcPct val="120000"/>
              </a:lnSpc>
              <a:spcBef>
                <a:spcPct val="0"/>
              </a:spcBef>
              <a:buClr>
                <a:schemeClr val="tx1"/>
              </a:buClr>
              <a:buFont typeface="+mj-lt"/>
              <a:buAutoNum type="arabicPeriod"/>
            </a:pPr>
            <a:r>
              <a:rPr lang="en-US" sz="3600" dirty="0" smtClean="0"/>
              <a:t>National </a:t>
            </a:r>
          </a:p>
          <a:p>
            <a:pPr marL="633222" indent="-514350">
              <a:lnSpc>
                <a:spcPct val="120000"/>
              </a:lnSpc>
              <a:spcBef>
                <a:spcPct val="0"/>
              </a:spcBef>
              <a:buClr>
                <a:schemeClr val="tx1"/>
              </a:buClr>
              <a:buFont typeface="+mj-lt"/>
              <a:buAutoNum type="arabicPeriod"/>
            </a:pPr>
            <a:r>
              <a:rPr lang="en-US" sz="3600" dirty="0" smtClean="0"/>
              <a:t>Individual State</a:t>
            </a:r>
          </a:p>
          <a:p>
            <a:pPr marL="633222" indent="-514350">
              <a:lnSpc>
                <a:spcPct val="120000"/>
              </a:lnSpc>
              <a:spcBef>
                <a:spcPct val="0"/>
              </a:spcBef>
              <a:buClr>
                <a:schemeClr val="tx1"/>
              </a:buClr>
              <a:buFont typeface="+mj-lt"/>
              <a:buAutoNum type="arabicPeriod"/>
            </a:pPr>
            <a:r>
              <a:rPr lang="en-US" sz="3600" dirty="0" smtClean="0"/>
              <a:t>Add on localities</a:t>
            </a:r>
            <a:endParaRPr lang="en-US" sz="3600" dirty="0"/>
          </a:p>
        </p:txBody>
      </p:sp>
      <p:sp>
        <p:nvSpPr>
          <p:cNvPr id="8196" name="Line 4"/>
          <p:cNvSpPr>
            <a:spLocks noChangeShapeType="1"/>
          </p:cNvSpPr>
          <p:nvPr/>
        </p:nvSpPr>
        <p:spPr bwMode="auto">
          <a:xfrm>
            <a:off x="152400" y="1447800"/>
            <a:ext cx="8529638" cy="0"/>
          </a:xfrm>
          <a:prstGeom prst="line">
            <a:avLst/>
          </a:prstGeom>
          <a:noFill/>
          <a:ln w="76200" cmpd="tri">
            <a:solidFill>
              <a:srgbClr val="0066FF"/>
            </a:solidFill>
            <a:round/>
            <a:headEnd/>
            <a:tailEnd/>
          </a:ln>
          <a:effectLst/>
        </p:spPr>
        <p:txBody>
          <a:bodyPr/>
          <a:lstStyle/>
          <a:p>
            <a:endParaRPr lang="en-US" dirty="0"/>
          </a:p>
        </p:txBody>
      </p:sp>
      <p:pic>
        <p:nvPicPr>
          <p:cNvPr id="5" name="Picture 47"/>
          <p:cNvPicPr>
            <a:picLocks noChangeAspect="1" noChangeArrowheads="1"/>
          </p:cNvPicPr>
          <p:nvPr/>
        </p:nvPicPr>
        <p:blipFill>
          <a:blip r:embed="rId3" cstate="print"/>
          <a:srcRect l="325" t="6201"/>
          <a:stretch>
            <a:fillRect/>
          </a:stretch>
        </p:blipFill>
        <p:spPr bwMode="auto">
          <a:xfrm>
            <a:off x="7681912" y="5705475"/>
            <a:ext cx="1462088" cy="1152525"/>
          </a:xfrm>
          <a:prstGeom prst="rect">
            <a:avLst/>
          </a:prstGeom>
          <a:noFill/>
          <a:ln w="9525">
            <a:noFill/>
            <a:miter lim="800000"/>
            <a:headEnd/>
            <a:tailEnd/>
          </a:ln>
        </p:spPr>
      </p:pic>
      <p:sp>
        <p:nvSpPr>
          <p:cNvPr id="6" name="TextBox 5"/>
          <p:cNvSpPr txBox="1"/>
          <p:nvPr/>
        </p:nvSpPr>
        <p:spPr>
          <a:xfrm>
            <a:off x="0" y="6324600"/>
            <a:ext cx="685800" cy="523220"/>
          </a:xfrm>
          <a:prstGeom prst="rect">
            <a:avLst/>
          </a:prstGeom>
          <a:noFill/>
        </p:spPr>
        <p:txBody>
          <a:bodyPr wrap="square" rtlCol="0">
            <a:spAutoFit/>
          </a:bodyPr>
          <a:lstStyle/>
          <a:p>
            <a:r>
              <a:rPr lang="en-US" sz="2800" b="1" dirty="0" smtClean="0"/>
              <a:t>5</a:t>
            </a:r>
            <a:endParaRPr lang="en-US"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r>
              <a:rPr lang="en-US" sz="4000" dirty="0" smtClean="0"/>
              <a:t>2009 NHTS </a:t>
            </a:r>
            <a:endParaRPr lang="en-US" sz="4000" dirty="0"/>
          </a:p>
        </p:txBody>
      </p:sp>
      <p:sp>
        <p:nvSpPr>
          <p:cNvPr id="8195" name="Rectangle 3"/>
          <p:cNvSpPr>
            <a:spLocks noGrp="1" noChangeArrowheads="1"/>
          </p:cNvSpPr>
          <p:nvPr>
            <p:ph idx="1"/>
          </p:nvPr>
        </p:nvSpPr>
        <p:spPr>
          <a:xfrm>
            <a:off x="533400" y="2209800"/>
            <a:ext cx="8077200" cy="3505200"/>
          </a:xfrm>
        </p:spPr>
        <p:txBody>
          <a:bodyPr>
            <a:noAutofit/>
          </a:bodyPr>
          <a:lstStyle/>
          <a:p>
            <a:pPr marL="690372" indent="-571500">
              <a:lnSpc>
                <a:spcPct val="120000"/>
              </a:lnSpc>
              <a:spcBef>
                <a:spcPct val="0"/>
              </a:spcBef>
              <a:buClr>
                <a:schemeClr val="tx1"/>
              </a:buClr>
              <a:buFont typeface="+mj-lt"/>
              <a:buAutoNum type="romanUcPeriod"/>
            </a:pPr>
            <a:r>
              <a:rPr lang="en-US" sz="3600" dirty="0" smtClean="0"/>
              <a:t>National data was released in January 2010. </a:t>
            </a:r>
          </a:p>
          <a:p>
            <a:pPr marL="690372" indent="-571500">
              <a:lnSpc>
                <a:spcPct val="120000"/>
              </a:lnSpc>
              <a:spcBef>
                <a:spcPct val="0"/>
              </a:spcBef>
              <a:buClr>
                <a:schemeClr val="tx1"/>
              </a:buClr>
              <a:buFont typeface="+mj-lt"/>
              <a:buAutoNum type="romanUcPeriod"/>
            </a:pPr>
            <a:r>
              <a:rPr lang="en-US" sz="3600" dirty="0" smtClean="0"/>
              <a:t>Data for all add-on localities had been delivered by the end of February 2010.</a:t>
            </a:r>
            <a:endParaRPr lang="en-US" sz="3600" dirty="0"/>
          </a:p>
        </p:txBody>
      </p:sp>
      <p:sp>
        <p:nvSpPr>
          <p:cNvPr id="8196" name="Line 4"/>
          <p:cNvSpPr>
            <a:spLocks noChangeShapeType="1"/>
          </p:cNvSpPr>
          <p:nvPr/>
        </p:nvSpPr>
        <p:spPr bwMode="auto">
          <a:xfrm>
            <a:off x="152400" y="1447800"/>
            <a:ext cx="8529638" cy="0"/>
          </a:xfrm>
          <a:prstGeom prst="line">
            <a:avLst/>
          </a:prstGeom>
          <a:noFill/>
          <a:ln w="76200" cmpd="tri">
            <a:solidFill>
              <a:srgbClr val="0066FF"/>
            </a:solidFill>
            <a:round/>
            <a:headEnd/>
            <a:tailEnd/>
          </a:ln>
          <a:effectLst/>
        </p:spPr>
        <p:txBody>
          <a:bodyPr/>
          <a:lstStyle/>
          <a:p>
            <a:endParaRPr lang="en-US" dirty="0"/>
          </a:p>
        </p:txBody>
      </p:sp>
      <p:pic>
        <p:nvPicPr>
          <p:cNvPr id="5" name="Picture 47"/>
          <p:cNvPicPr>
            <a:picLocks noChangeAspect="1" noChangeArrowheads="1"/>
          </p:cNvPicPr>
          <p:nvPr/>
        </p:nvPicPr>
        <p:blipFill>
          <a:blip r:embed="rId3" cstate="print"/>
          <a:srcRect l="325" t="6201"/>
          <a:stretch>
            <a:fillRect/>
          </a:stretch>
        </p:blipFill>
        <p:spPr bwMode="auto">
          <a:xfrm>
            <a:off x="7681912" y="5705475"/>
            <a:ext cx="1462088" cy="1152525"/>
          </a:xfrm>
          <a:prstGeom prst="rect">
            <a:avLst/>
          </a:prstGeom>
          <a:noFill/>
          <a:ln w="9525">
            <a:noFill/>
            <a:miter lim="800000"/>
            <a:headEnd/>
            <a:tailEnd/>
          </a:ln>
        </p:spPr>
      </p:pic>
      <p:sp>
        <p:nvSpPr>
          <p:cNvPr id="6" name="TextBox 5"/>
          <p:cNvSpPr txBox="1"/>
          <p:nvPr/>
        </p:nvSpPr>
        <p:spPr>
          <a:xfrm>
            <a:off x="0" y="6324600"/>
            <a:ext cx="685800" cy="523220"/>
          </a:xfrm>
          <a:prstGeom prst="rect">
            <a:avLst/>
          </a:prstGeom>
          <a:noFill/>
        </p:spPr>
        <p:txBody>
          <a:bodyPr wrap="square" rtlCol="0">
            <a:spAutoFit/>
          </a:bodyPr>
          <a:lstStyle/>
          <a:p>
            <a:r>
              <a:rPr lang="en-US" sz="2800" b="1" dirty="0" smtClean="0"/>
              <a:t>6</a:t>
            </a:r>
            <a:endParaRPr lang="en-US" sz="28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52400"/>
            <a:ext cx="8229600" cy="1252728"/>
          </a:xfrm>
        </p:spPr>
        <p:txBody>
          <a:bodyPr>
            <a:normAutofit/>
          </a:bodyPr>
          <a:lstStyle/>
          <a:p>
            <a:r>
              <a:rPr lang="en-US" sz="4000" dirty="0" smtClean="0"/>
              <a:t>2009 NHTS Web Usage  </a:t>
            </a:r>
            <a:endParaRPr lang="en-US" sz="4000" dirty="0"/>
          </a:p>
        </p:txBody>
      </p:sp>
      <p:sp>
        <p:nvSpPr>
          <p:cNvPr id="8195" name="Rectangle 3"/>
          <p:cNvSpPr>
            <a:spLocks noGrp="1" noChangeArrowheads="1"/>
          </p:cNvSpPr>
          <p:nvPr>
            <p:ph idx="1"/>
          </p:nvPr>
        </p:nvSpPr>
        <p:spPr>
          <a:xfrm>
            <a:off x="381000" y="1676400"/>
            <a:ext cx="8382000" cy="4419600"/>
          </a:xfrm>
        </p:spPr>
        <p:txBody>
          <a:bodyPr>
            <a:noAutofit/>
          </a:bodyPr>
          <a:lstStyle/>
          <a:p>
            <a:pPr marL="861822" indent="-742950">
              <a:buClr>
                <a:schemeClr val="tx1"/>
              </a:buClr>
              <a:buNone/>
            </a:pPr>
            <a:r>
              <a:rPr lang="en-US" sz="3600" b="1" dirty="0" smtClean="0"/>
              <a:t>Key Web site statistics for February, 2010</a:t>
            </a:r>
          </a:p>
          <a:p>
            <a:pPr marL="861822" indent="-742950">
              <a:buClr>
                <a:schemeClr val="tx1"/>
              </a:buClr>
              <a:buFont typeface="+mj-lt"/>
              <a:buAutoNum type="arabicPeriod"/>
            </a:pPr>
            <a:r>
              <a:rPr lang="en-US" sz="3600" dirty="0" smtClean="0"/>
              <a:t> 3,758 unique visitors</a:t>
            </a:r>
          </a:p>
          <a:p>
            <a:pPr marL="861822" indent="-742950">
              <a:buClr>
                <a:schemeClr val="tx1"/>
              </a:buClr>
              <a:buFont typeface="+mj-lt"/>
              <a:buAutoNum type="arabicPeriod"/>
            </a:pPr>
            <a:r>
              <a:rPr lang="en-US" sz="3600" dirty="0" smtClean="0"/>
              <a:t> 5,892 visits</a:t>
            </a:r>
          </a:p>
          <a:p>
            <a:pPr marL="861822" indent="-742950">
              <a:buClr>
                <a:schemeClr val="tx1"/>
              </a:buClr>
              <a:buFont typeface="+mj-lt"/>
              <a:buAutoNum type="arabicPeriod"/>
            </a:pPr>
            <a:r>
              <a:rPr lang="en-US" sz="3600" dirty="0" smtClean="0"/>
              <a:t> 58,497 page views</a:t>
            </a:r>
          </a:p>
          <a:p>
            <a:pPr marL="861822" indent="-742950">
              <a:buClr>
                <a:schemeClr val="tx1"/>
              </a:buClr>
              <a:buFont typeface="+mj-lt"/>
              <a:buAutoNum type="arabicPeriod"/>
            </a:pPr>
            <a:r>
              <a:rPr lang="en-US" sz="3600" dirty="0" smtClean="0"/>
              <a:t> Table Designer page: 5,237 views</a:t>
            </a:r>
          </a:p>
          <a:p>
            <a:pPr marL="861822" indent="-742950">
              <a:buClr>
                <a:schemeClr val="tx1"/>
              </a:buClr>
              <a:buFont typeface="+mj-lt"/>
              <a:buAutoNum type="arabicPeriod"/>
            </a:pPr>
            <a:r>
              <a:rPr lang="en-US" sz="3600" dirty="0" smtClean="0"/>
              <a:t> Download page: 2,017 views</a:t>
            </a:r>
          </a:p>
          <a:p>
            <a:pPr marL="861822" indent="-742950">
              <a:buClr>
                <a:schemeClr val="tx1"/>
              </a:buClr>
              <a:buFont typeface="+mj-lt"/>
              <a:buAutoNum type="arabicPeriod"/>
            </a:pPr>
            <a:r>
              <a:rPr lang="en-US" sz="3600" dirty="0" smtClean="0"/>
              <a:t> Publications page: 1,902 views</a:t>
            </a:r>
            <a:endParaRPr lang="en-US" sz="3600" dirty="0"/>
          </a:p>
        </p:txBody>
      </p:sp>
      <p:sp>
        <p:nvSpPr>
          <p:cNvPr id="8196" name="Line 4"/>
          <p:cNvSpPr>
            <a:spLocks noChangeShapeType="1"/>
          </p:cNvSpPr>
          <p:nvPr/>
        </p:nvSpPr>
        <p:spPr bwMode="auto">
          <a:xfrm>
            <a:off x="152400" y="1447800"/>
            <a:ext cx="8529638" cy="0"/>
          </a:xfrm>
          <a:prstGeom prst="line">
            <a:avLst/>
          </a:prstGeom>
          <a:noFill/>
          <a:ln w="76200" cmpd="tri">
            <a:solidFill>
              <a:srgbClr val="0066FF"/>
            </a:solidFill>
            <a:round/>
            <a:headEnd/>
            <a:tailEnd/>
          </a:ln>
          <a:effectLst/>
        </p:spPr>
        <p:txBody>
          <a:bodyPr/>
          <a:lstStyle/>
          <a:p>
            <a:endParaRPr lang="en-US" dirty="0"/>
          </a:p>
        </p:txBody>
      </p:sp>
      <p:pic>
        <p:nvPicPr>
          <p:cNvPr id="5" name="Picture 47"/>
          <p:cNvPicPr>
            <a:picLocks noChangeAspect="1" noChangeArrowheads="1"/>
          </p:cNvPicPr>
          <p:nvPr/>
        </p:nvPicPr>
        <p:blipFill>
          <a:blip r:embed="rId3" cstate="print"/>
          <a:srcRect l="325" t="6201"/>
          <a:stretch>
            <a:fillRect/>
          </a:stretch>
        </p:blipFill>
        <p:spPr bwMode="auto">
          <a:xfrm>
            <a:off x="7681912" y="5705475"/>
            <a:ext cx="1462088" cy="1152525"/>
          </a:xfrm>
          <a:prstGeom prst="rect">
            <a:avLst/>
          </a:prstGeom>
          <a:noFill/>
          <a:ln w="9525">
            <a:noFill/>
            <a:miter lim="800000"/>
            <a:headEnd/>
            <a:tailEnd/>
          </a:ln>
        </p:spPr>
      </p:pic>
      <p:sp>
        <p:nvSpPr>
          <p:cNvPr id="6" name="TextBox 5"/>
          <p:cNvSpPr txBox="1"/>
          <p:nvPr/>
        </p:nvSpPr>
        <p:spPr>
          <a:xfrm>
            <a:off x="0" y="6324600"/>
            <a:ext cx="685800" cy="523220"/>
          </a:xfrm>
          <a:prstGeom prst="rect">
            <a:avLst/>
          </a:prstGeom>
          <a:noFill/>
        </p:spPr>
        <p:txBody>
          <a:bodyPr wrap="square" rtlCol="0">
            <a:spAutoFit/>
          </a:bodyPr>
          <a:lstStyle/>
          <a:p>
            <a:r>
              <a:rPr lang="en-US" sz="2800" b="1" dirty="0" smtClean="0"/>
              <a:t>7</a:t>
            </a:r>
            <a:endParaRPr lang="en-US" sz="28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52400"/>
            <a:ext cx="8229600" cy="1252728"/>
          </a:xfrm>
        </p:spPr>
        <p:txBody>
          <a:bodyPr>
            <a:normAutofit/>
          </a:bodyPr>
          <a:lstStyle/>
          <a:p>
            <a:r>
              <a:rPr lang="en-US" sz="4000" dirty="0" smtClean="0"/>
              <a:t>2009 NHTS Modal Share   </a:t>
            </a:r>
            <a:endParaRPr lang="en-US" sz="4000" dirty="0"/>
          </a:p>
        </p:txBody>
      </p:sp>
      <p:sp>
        <p:nvSpPr>
          <p:cNvPr id="8196" name="Line 4"/>
          <p:cNvSpPr>
            <a:spLocks noChangeShapeType="1"/>
          </p:cNvSpPr>
          <p:nvPr/>
        </p:nvSpPr>
        <p:spPr bwMode="auto">
          <a:xfrm>
            <a:off x="152400" y="1447800"/>
            <a:ext cx="8529638" cy="0"/>
          </a:xfrm>
          <a:prstGeom prst="line">
            <a:avLst/>
          </a:prstGeom>
          <a:noFill/>
          <a:ln w="76200" cmpd="tri">
            <a:solidFill>
              <a:srgbClr val="0066FF"/>
            </a:solidFill>
            <a:round/>
            <a:headEnd/>
            <a:tailEnd/>
          </a:ln>
          <a:effectLst/>
        </p:spPr>
        <p:txBody>
          <a:bodyPr/>
          <a:lstStyle/>
          <a:p>
            <a:endParaRPr lang="en-US" dirty="0"/>
          </a:p>
        </p:txBody>
      </p:sp>
      <p:pic>
        <p:nvPicPr>
          <p:cNvPr id="41986" name="Picture 2"/>
          <p:cNvPicPr>
            <a:picLocks noGrp="1" noChangeAspect="1" noChangeArrowheads="1"/>
          </p:cNvPicPr>
          <p:nvPr>
            <p:ph idx="1"/>
          </p:nvPr>
        </p:nvPicPr>
        <p:blipFill>
          <a:blip r:embed="rId3" cstate="print"/>
          <a:srcRect/>
          <a:stretch>
            <a:fillRect/>
          </a:stretch>
        </p:blipFill>
        <p:spPr bwMode="auto">
          <a:xfrm>
            <a:off x="685800" y="1657219"/>
            <a:ext cx="7086600" cy="4591181"/>
          </a:xfrm>
          <a:prstGeom prst="rect">
            <a:avLst/>
          </a:prstGeom>
          <a:noFill/>
          <a:ln w="9525">
            <a:noFill/>
            <a:miter lim="800000"/>
            <a:headEnd/>
            <a:tailEnd/>
          </a:ln>
          <a:effectLst/>
        </p:spPr>
      </p:pic>
      <p:pic>
        <p:nvPicPr>
          <p:cNvPr id="5" name="Picture 47"/>
          <p:cNvPicPr>
            <a:picLocks noChangeAspect="1" noChangeArrowheads="1"/>
          </p:cNvPicPr>
          <p:nvPr/>
        </p:nvPicPr>
        <p:blipFill>
          <a:blip r:embed="rId4" cstate="print"/>
          <a:srcRect l="325" t="6201"/>
          <a:stretch>
            <a:fillRect/>
          </a:stretch>
        </p:blipFill>
        <p:spPr bwMode="auto">
          <a:xfrm>
            <a:off x="7681912" y="5705475"/>
            <a:ext cx="1462088" cy="1152525"/>
          </a:xfrm>
          <a:prstGeom prst="rect">
            <a:avLst/>
          </a:prstGeom>
          <a:noFill/>
          <a:ln w="9525">
            <a:noFill/>
            <a:miter lim="800000"/>
            <a:headEnd/>
            <a:tailEnd/>
          </a:ln>
        </p:spPr>
      </p:pic>
      <p:sp>
        <p:nvSpPr>
          <p:cNvPr id="6" name="TextBox 5"/>
          <p:cNvSpPr txBox="1"/>
          <p:nvPr/>
        </p:nvSpPr>
        <p:spPr>
          <a:xfrm>
            <a:off x="0" y="6324600"/>
            <a:ext cx="685800" cy="523220"/>
          </a:xfrm>
          <a:prstGeom prst="rect">
            <a:avLst/>
          </a:prstGeom>
          <a:noFill/>
        </p:spPr>
        <p:txBody>
          <a:bodyPr wrap="square" rtlCol="0">
            <a:spAutoFit/>
          </a:bodyPr>
          <a:lstStyle/>
          <a:p>
            <a:r>
              <a:rPr lang="en-US" sz="2800" b="1" dirty="0" smtClean="0"/>
              <a:t>8</a:t>
            </a:r>
            <a:endParaRPr lang="en-US" sz="28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52400"/>
            <a:ext cx="8229600" cy="1252728"/>
          </a:xfrm>
        </p:spPr>
        <p:txBody>
          <a:bodyPr>
            <a:normAutofit/>
          </a:bodyPr>
          <a:lstStyle/>
          <a:p>
            <a:r>
              <a:rPr lang="en-US" sz="4000" dirty="0" smtClean="0"/>
              <a:t>2009 NHTS- Vehicle Trip Length  </a:t>
            </a:r>
            <a:endParaRPr lang="en-US" sz="4000" dirty="0"/>
          </a:p>
        </p:txBody>
      </p:sp>
      <p:sp>
        <p:nvSpPr>
          <p:cNvPr id="8196" name="Line 4"/>
          <p:cNvSpPr>
            <a:spLocks noChangeShapeType="1"/>
          </p:cNvSpPr>
          <p:nvPr/>
        </p:nvSpPr>
        <p:spPr bwMode="auto">
          <a:xfrm>
            <a:off x="152400" y="1447800"/>
            <a:ext cx="8529638" cy="0"/>
          </a:xfrm>
          <a:prstGeom prst="line">
            <a:avLst/>
          </a:prstGeom>
          <a:noFill/>
          <a:ln w="76200" cmpd="tri">
            <a:solidFill>
              <a:srgbClr val="0066FF"/>
            </a:solidFill>
            <a:round/>
            <a:headEnd/>
            <a:tailEnd/>
          </a:ln>
          <a:effectLst/>
        </p:spPr>
        <p:txBody>
          <a:bodyPr/>
          <a:lstStyle/>
          <a:p>
            <a:endParaRPr lang="en-US" dirty="0"/>
          </a:p>
        </p:txBody>
      </p:sp>
      <p:pic>
        <p:nvPicPr>
          <p:cNvPr id="44034" name="Picture 2"/>
          <p:cNvPicPr>
            <a:picLocks noGrp="1" noChangeAspect="1" noChangeArrowheads="1"/>
          </p:cNvPicPr>
          <p:nvPr>
            <p:ph idx="1"/>
          </p:nvPr>
        </p:nvPicPr>
        <p:blipFill>
          <a:blip r:embed="rId3" cstate="print"/>
          <a:srcRect/>
          <a:stretch>
            <a:fillRect/>
          </a:stretch>
        </p:blipFill>
        <p:spPr bwMode="auto">
          <a:xfrm>
            <a:off x="533400" y="1700515"/>
            <a:ext cx="7772400" cy="5157485"/>
          </a:xfrm>
          <a:prstGeom prst="rect">
            <a:avLst/>
          </a:prstGeom>
          <a:noFill/>
          <a:ln w="9525">
            <a:noFill/>
            <a:miter lim="800000"/>
            <a:headEnd/>
            <a:tailEnd/>
          </a:ln>
          <a:effectLst/>
        </p:spPr>
      </p:pic>
      <p:pic>
        <p:nvPicPr>
          <p:cNvPr id="5" name="Picture 47"/>
          <p:cNvPicPr>
            <a:picLocks noChangeAspect="1" noChangeArrowheads="1"/>
          </p:cNvPicPr>
          <p:nvPr/>
        </p:nvPicPr>
        <p:blipFill>
          <a:blip r:embed="rId4" cstate="print"/>
          <a:srcRect l="325" t="6201"/>
          <a:stretch>
            <a:fillRect/>
          </a:stretch>
        </p:blipFill>
        <p:spPr bwMode="auto">
          <a:xfrm>
            <a:off x="7681912" y="5705475"/>
            <a:ext cx="1462088" cy="1152525"/>
          </a:xfrm>
          <a:prstGeom prst="rect">
            <a:avLst/>
          </a:prstGeom>
          <a:noFill/>
          <a:ln w="9525">
            <a:noFill/>
            <a:miter lim="800000"/>
            <a:headEnd/>
            <a:tailEnd/>
          </a:ln>
        </p:spPr>
      </p:pic>
      <p:sp>
        <p:nvSpPr>
          <p:cNvPr id="6" name="TextBox 5"/>
          <p:cNvSpPr txBox="1"/>
          <p:nvPr/>
        </p:nvSpPr>
        <p:spPr>
          <a:xfrm>
            <a:off x="0" y="6324600"/>
            <a:ext cx="685800" cy="523220"/>
          </a:xfrm>
          <a:prstGeom prst="rect">
            <a:avLst/>
          </a:prstGeom>
          <a:noFill/>
        </p:spPr>
        <p:txBody>
          <a:bodyPr wrap="square" rtlCol="0">
            <a:spAutoFit/>
          </a:bodyPr>
          <a:lstStyle/>
          <a:p>
            <a:r>
              <a:rPr lang="en-US" sz="2800" b="1" dirty="0" smtClean="0"/>
              <a:t>9</a:t>
            </a:r>
            <a:endParaRPr lang="en-US" sz="28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52400"/>
            <a:ext cx="8229600" cy="1252728"/>
          </a:xfrm>
        </p:spPr>
        <p:txBody>
          <a:bodyPr>
            <a:normAutofit/>
          </a:bodyPr>
          <a:lstStyle/>
          <a:p>
            <a:r>
              <a:rPr lang="en-US" sz="4000" dirty="0" smtClean="0"/>
              <a:t>2009 NHTS- Daily Vehicle Miles  </a:t>
            </a:r>
            <a:endParaRPr lang="en-US" sz="4000" dirty="0"/>
          </a:p>
        </p:txBody>
      </p:sp>
      <p:sp>
        <p:nvSpPr>
          <p:cNvPr id="8196" name="Line 4"/>
          <p:cNvSpPr>
            <a:spLocks noChangeShapeType="1"/>
          </p:cNvSpPr>
          <p:nvPr/>
        </p:nvSpPr>
        <p:spPr bwMode="auto">
          <a:xfrm>
            <a:off x="152400" y="1447800"/>
            <a:ext cx="8529638" cy="0"/>
          </a:xfrm>
          <a:prstGeom prst="line">
            <a:avLst/>
          </a:prstGeom>
          <a:noFill/>
          <a:ln w="76200" cmpd="tri">
            <a:solidFill>
              <a:srgbClr val="0066FF"/>
            </a:solidFill>
            <a:round/>
            <a:headEnd/>
            <a:tailEnd/>
          </a:ln>
          <a:effectLst/>
        </p:spPr>
        <p:txBody>
          <a:bodyPr/>
          <a:lstStyle/>
          <a:p>
            <a:endParaRPr lang="en-US" dirty="0"/>
          </a:p>
        </p:txBody>
      </p:sp>
      <p:pic>
        <p:nvPicPr>
          <p:cNvPr id="43011" name="Picture 3"/>
          <p:cNvPicPr>
            <a:picLocks noGrp="1" noChangeAspect="1" noChangeArrowheads="1"/>
          </p:cNvPicPr>
          <p:nvPr>
            <p:ph idx="1"/>
          </p:nvPr>
        </p:nvPicPr>
        <p:blipFill>
          <a:blip r:embed="rId3" cstate="print"/>
          <a:srcRect/>
          <a:stretch>
            <a:fillRect/>
          </a:stretch>
        </p:blipFill>
        <p:spPr bwMode="auto">
          <a:xfrm>
            <a:off x="618524" y="1601133"/>
            <a:ext cx="8068276" cy="4875867"/>
          </a:xfrm>
          <a:prstGeom prst="rect">
            <a:avLst/>
          </a:prstGeom>
          <a:noFill/>
          <a:ln w="9525">
            <a:noFill/>
            <a:miter lim="800000"/>
            <a:headEnd/>
            <a:tailEnd/>
          </a:ln>
          <a:effectLst/>
        </p:spPr>
      </p:pic>
      <p:pic>
        <p:nvPicPr>
          <p:cNvPr id="5" name="Picture 47"/>
          <p:cNvPicPr>
            <a:picLocks noChangeAspect="1" noChangeArrowheads="1"/>
          </p:cNvPicPr>
          <p:nvPr/>
        </p:nvPicPr>
        <p:blipFill>
          <a:blip r:embed="rId4" cstate="print"/>
          <a:srcRect l="325" t="6201"/>
          <a:stretch>
            <a:fillRect/>
          </a:stretch>
        </p:blipFill>
        <p:spPr bwMode="auto">
          <a:xfrm>
            <a:off x="7681912" y="5705475"/>
            <a:ext cx="1462088" cy="1152525"/>
          </a:xfrm>
          <a:prstGeom prst="rect">
            <a:avLst/>
          </a:prstGeom>
          <a:noFill/>
          <a:ln w="9525">
            <a:noFill/>
            <a:miter lim="800000"/>
            <a:headEnd/>
            <a:tailEnd/>
          </a:ln>
        </p:spPr>
      </p:pic>
      <p:sp>
        <p:nvSpPr>
          <p:cNvPr id="6" name="TextBox 5"/>
          <p:cNvSpPr txBox="1"/>
          <p:nvPr/>
        </p:nvSpPr>
        <p:spPr>
          <a:xfrm>
            <a:off x="0" y="6324600"/>
            <a:ext cx="685800" cy="523220"/>
          </a:xfrm>
          <a:prstGeom prst="rect">
            <a:avLst/>
          </a:prstGeom>
          <a:noFill/>
        </p:spPr>
        <p:txBody>
          <a:bodyPr wrap="square" rtlCol="0">
            <a:spAutoFit/>
          </a:bodyPr>
          <a:lstStyle/>
          <a:p>
            <a:r>
              <a:rPr lang="en-US" sz="2800" b="1" dirty="0" smtClean="0"/>
              <a:t>10</a:t>
            </a:r>
            <a:endParaRPr lang="en-US" sz="28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52400"/>
            <a:ext cx="8229600" cy="1252728"/>
          </a:xfrm>
        </p:spPr>
        <p:txBody>
          <a:bodyPr>
            <a:normAutofit/>
          </a:bodyPr>
          <a:lstStyle/>
          <a:p>
            <a:r>
              <a:rPr lang="en-US" sz="4000" dirty="0" smtClean="0"/>
              <a:t>2009 NHTS- Trip by Purpose and TST  </a:t>
            </a:r>
            <a:endParaRPr lang="en-US" sz="4000" dirty="0"/>
          </a:p>
        </p:txBody>
      </p:sp>
      <p:sp>
        <p:nvSpPr>
          <p:cNvPr id="8196" name="Line 4"/>
          <p:cNvSpPr>
            <a:spLocks noChangeShapeType="1"/>
          </p:cNvSpPr>
          <p:nvPr/>
        </p:nvSpPr>
        <p:spPr bwMode="auto">
          <a:xfrm>
            <a:off x="152400" y="1447800"/>
            <a:ext cx="8529638" cy="0"/>
          </a:xfrm>
          <a:prstGeom prst="line">
            <a:avLst/>
          </a:prstGeom>
          <a:noFill/>
          <a:ln w="76200" cmpd="tri">
            <a:solidFill>
              <a:srgbClr val="0066FF"/>
            </a:solidFill>
            <a:round/>
            <a:headEnd/>
            <a:tailEnd/>
          </a:ln>
          <a:effectLst/>
        </p:spPr>
        <p:txBody>
          <a:bodyPr/>
          <a:lstStyle/>
          <a:p>
            <a:endParaRPr lang="en-US" dirty="0"/>
          </a:p>
        </p:txBody>
      </p:sp>
      <p:pic>
        <p:nvPicPr>
          <p:cNvPr id="45059" name="Picture 3"/>
          <p:cNvPicPr>
            <a:picLocks noChangeAspect="1" noChangeArrowheads="1"/>
          </p:cNvPicPr>
          <p:nvPr/>
        </p:nvPicPr>
        <p:blipFill>
          <a:blip r:embed="rId3" cstate="print"/>
          <a:srcRect/>
          <a:stretch>
            <a:fillRect/>
          </a:stretch>
        </p:blipFill>
        <p:spPr bwMode="auto">
          <a:xfrm>
            <a:off x="381000" y="1554251"/>
            <a:ext cx="7848600" cy="5068799"/>
          </a:xfrm>
          <a:prstGeom prst="rect">
            <a:avLst/>
          </a:prstGeom>
          <a:noFill/>
          <a:ln w="9525">
            <a:noFill/>
            <a:miter lim="800000"/>
            <a:headEnd/>
            <a:tailEnd/>
          </a:ln>
          <a:effectLst/>
        </p:spPr>
      </p:pic>
      <p:pic>
        <p:nvPicPr>
          <p:cNvPr id="5" name="Picture 47"/>
          <p:cNvPicPr>
            <a:picLocks noChangeAspect="1" noChangeArrowheads="1"/>
          </p:cNvPicPr>
          <p:nvPr/>
        </p:nvPicPr>
        <p:blipFill>
          <a:blip r:embed="rId4" cstate="print"/>
          <a:srcRect l="325" t="6201"/>
          <a:stretch>
            <a:fillRect/>
          </a:stretch>
        </p:blipFill>
        <p:spPr bwMode="auto">
          <a:xfrm>
            <a:off x="7681912" y="5705475"/>
            <a:ext cx="1462088" cy="1152525"/>
          </a:xfrm>
          <a:prstGeom prst="rect">
            <a:avLst/>
          </a:prstGeom>
          <a:noFill/>
          <a:ln w="9525">
            <a:noFill/>
            <a:miter lim="800000"/>
            <a:headEnd/>
            <a:tailEnd/>
          </a:ln>
        </p:spPr>
      </p:pic>
      <p:sp>
        <p:nvSpPr>
          <p:cNvPr id="6" name="TextBox 5"/>
          <p:cNvSpPr txBox="1"/>
          <p:nvPr/>
        </p:nvSpPr>
        <p:spPr>
          <a:xfrm>
            <a:off x="0" y="6324600"/>
            <a:ext cx="685800" cy="523220"/>
          </a:xfrm>
          <a:prstGeom prst="rect">
            <a:avLst/>
          </a:prstGeom>
          <a:noFill/>
        </p:spPr>
        <p:txBody>
          <a:bodyPr wrap="square" rtlCol="0">
            <a:spAutoFit/>
          </a:bodyPr>
          <a:lstStyle/>
          <a:p>
            <a:r>
              <a:rPr lang="en-US" sz="2800" b="1" dirty="0" smtClean="0"/>
              <a:t>11</a:t>
            </a:r>
            <a:endParaRPr lang="en-US" sz="28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81000" y="228600"/>
            <a:ext cx="8229600" cy="1143000"/>
          </a:xfrm>
        </p:spPr>
        <p:txBody>
          <a:bodyPr/>
          <a:lstStyle/>
          <a:p>
            <a:r>
              <a:rPr lang="en-US" dirty="0" smtClean="0"/>
              <a:t>NHTS </a:t>
            </a:r>
            <a:r>
              <a:rPr lang="en-US" dirty="0"/>
              <a:t>Applications</a:t>
            </a:r>
          </a:p>
        </p:txBody>
      </p:sp>
      <p:sp>
        <p:nvSpPr>
          <p:cNvPr id="3075" name="Rectangle 3"/>
          <p:cNvSpPr>
            <a:spLocks noGrp="1" noChangeArrowheads="1"/>
          </p:cNvSpPr>
          <p:nvPr>
            <p:ph idx="1"/>
          </p:nvPr>
        </p:nvSpPr>
        <p:spPr>
          <a:xfrm>
            <a:off x="457200" y="1600201"/>
            <a:ext cx="8686800" cy="3124200"/>
          </a:xfrm>
        </p:spPr>
        <p:txBody>
          <a:bodyPr/>
          <a:lstStyle/>
          <a:p>
            <a:pPr>
              <a:buClrTx/>
              <a:buFont typeface="Wingdings" pitchFamily="2" charset="2"/>
              <a:buChar char="v"/>
            </a:pPr>
            <a:r>
              <a:rPr lang="en-US" dirty="0" smtClean="0"/>
              <a:t> Travel demand modeling</a:t>
            </a:r>
          </a:p>
          <a:p>
            <a:pPr>
              <a:buClrTx/>
              <a:buFont typeface="Wingdings" pitchFamily="2" charset="2"/>
              <a:buChar char="v"/>
            </a:pPr>
            <a:r>
              <a:rPr lang="en-US" dirty="0" smtClean="0"/>
              <a:t>Transportation conformity analysis  </a:t>
            </a:r>
            <a:endParaRPr lang="en-US" dirty="0"/>
          </a:p>
          <a:p>
            <a:pPr>
              <a:buClrTx/>
              <a:buFont typeface="Wingdings" pitchFamily="2" charset="2"/>
              <a:buChar char="v"/>
            </a:pPr>
            <a:r>
              <a:rPr lang="en-US" dirty="0" smtClean="0"/>
              <a:t>Safety</a:t>
            </a:r>
          </a:p>
          <a:p>
            <a:pPr>
              <a:buClrTx/>
              <a:buFont typeface="Wingdings" pitchFamily="2" charset="2"/>
              <a:buChar char="v"/>
            </a:pPr>
            <a:r>
              <a:rPr lang="en-US" dirty="0" smtClean="0"/>
              <a:t>Performance measurements</a:t>
            </a:r>
          </a:p>
          <a:p>
            <a:pPr>
              <a:buClrTx/>
              <a:buFont typeface="Wingdings" pitchFamily="2" charset="2"/>
              <a:buChar char="v"/>
            </a:pPr>
            <a:r>
              <a:rPr lang="en-US" dirty="0" smtClean="0"/>
              <a:t>Special studies </a:t>
            </a:r>
          </a:p>
          <a:p>
            <a:pPr>
              <a:buClrTx/>
              <a:buFont typeface="Wingdings" pitchFamily="2" charset="2"/>
              <a:buChar char="v"/>
            </a:pPr>
            <a:r>
              <a:rPr lang="en-US" dirty="0" smtClean="0"/>
              <a:t>Others</a:t>
            </a:r>
            <a:endParaRPr lang="en-US" dirty="0"/>
          </a:p>
        </p:txBody>
      </p:sp>
      <p:sp>
        <p:nvSpPr>
          <p:cNvPr id="3076" name="Line 4"/>
          <p:cNvSpPr>
            <a:spLocks noChangeShapeType="1"/>
          </p:cNvSpPr>
          <p:nvPr/>
        </p:nvSpPr>
        <p:spPr bwMode="auto">
          <a:xfrm>
            <a:off x="0" y="1447800"/>
            <a:ext cx="9144000" cy="0"/>
          </a:xfrm>
          <a:prstGeom prst="line">
            <a:avLst/>
          </a:prstGeom>
          <a:noFill/>
          <a:ln w="76200" cmpd="tri">
            <a:solidFill>
              <a:srgbClr val="0066FF"/>
            </a:solidFill>
            <a:round/>
            <a:headEnd/>
            <a:tailEnd/>
          </a:ln>
          <a:effectLst/>
        </p:spPr>
        <p:txBody>
          <a:bodyPr/>
          <a:lstStyle/>
          <a:p>
            <a:endParaRPr lang="en-US" dirty="0"/>
          </a:p>
        </p:txBody>
      </p:sp>
      <p:sp>
        <p:nvSpPr>
          <p:cNvPr id="5" name="TextBox 4"/>
          <p:cNvSpPr txBox="1"/>
          <p:nvPr/>
        </p:nvSpPr>
        <p:spPr>
          <a:xfrm>
            <a:off x="457200" y="5105400"/>
            <a:ext cx="8305800" cy="646331"/>
          </a:xfrm>
          <a:prstGeom prst="rect">
            <a:avLst/>
          </a:prstGeom>
          <a:noFill/>
        </p:spPr>
        <p:txBody>
          <a:bodyPr wrap="square" rtlCol="0">
            <a:spAutoFit/>
          </a:bodyPr>
          <a:lstStyle/>
          <a:p>
            <a:r>
              <a:rPr lang="en-US" sz="3600" dirty="0" smtClean="0"/>
              <a:t>http://nhts.ornl.gov/usersAndUses.shtml</a:t>
            </a:r>
            <a:endParaRPr lang="en-US" sz="3600" dirty="0"/>
          </a:p>
        </p:txBody>
      </p:sp>
      <p:pic>
        <p:nvPicPr>
          <p:cNvPr id="6" name="Picture 47"/>
          <p:cNvPicPr>
            <a:picLocks noChangeAspect="1" noChangeArrowheads="1"/>
          </p:cNvPicPr>
          <p:nvPr/>
        </p:nvPicPr>
        <p:blipFill>
          <a:blip r:embed="rId3" cstate="print"/>
          <a:srcRect l="325" t="6201"/>
          <a:stretch>
            <a:fillRect/>
          </a:stretch>
        </p:blipFill>
        <p:spPr bwMode="auto">
          <a:xfrm>
            <a:off x="7681912" y="5705475"/>
            <a:ext cx="1462088" cy="1152525"/>
          </a:xfrm>
          <a:prstGeom prst="rect">
            <a:avLst/>
          </a:prstGeom>
          <a:noFill/>
          <a:ln w="9525">
            <a:noFill/>
            <a:miter lim="800000"/>
            <a:headEnd/>
            <a:tailEnd/>
          </a:ln>
        </p:spPr>
      </p:pic>
      <p:sp>
        <p:nvSpPr>
          <p:cNvPr id="7" name="TextBox 6"/>
          <p:cNvSpPr txBox="1"/>
          <p:nvPr/>
        </p:nvSpPr>
        <p:spPr>
          <a:xfrm>
            <a:off x="0" y="6324600"/>
            <a:ext cx="685800" cy="523220"/>
          </a:xfrm>
          <a:prstGeom prst="rect">
            <a:avLst/>
          </a:prstGeom>
          <a:noFill/>
        </p:spPr>
        <p:txBody>
          <a:bodyPr wrap="square" rtlCol="0">
            <a:spAutoFit/>
          </a:bodyPr>
          <a:lstStyle/>
          <a:p>
            <a:r>
              <a:rPr lang="en-US" sz="2800" b="1" dirty="0" smtClean="0"/>
              <a:t>12</a:t>
            </a:r>
            <a:endParaRPr lang="en-US" sz="28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457200" y="1600201"/>
            <a:ext cx="8686800" cy="3124200"/>
          </a:xfrm>
        </p:spPr>
        <p:txBody>
          <a:bodyPr/>
          <a:lstStyle/>
          <a:p>
            <a:pPr>
              <a:buClr>
                <a:schemeClr val="bg1">
                  <a:lumMod val="85000"/>
                </a:schemeClr>
              </a:buClr>
              <a:buFont typeface="Wingdings" pitchFamily="2" charset="2"/>
              <a:buChar char="v"/>
            </a:pPr>
            <a:r>
              <a:rPr lang="en-US" dirty="0" smtClean="0"/>
              <a:t> </a:t>
            </a:r>
            <a:r>
              <a:rPr lang="en-US" dirty="0" smtClean="0">
                <a:solidFill>
                  <a:schemeClr val="bg1">
                    <a:lumMod val="85000"/>
                  </a:schemeClr>
                </a:solidFill>
              </a:rPr>
              <a:t>Travel demand modeling</a:t>
            </a:r>
          </a:p>
          <a:p>
            <a:pPr>
              <a:buClr>
                <a:schemeClr val="bg1">
                  <a:lumMod val="85000"/>
                </a:schemeClr>
              </a:buClr>
              <a:buFont typeface="Wingdings" pitchFamily="2" charset="2"/>
              <a:buChar char="v"/>
            </a:pPr>
            <a:r>
              <a:rPr lang="en-US" dirty="0" smtClean="0">
                <a:solidFill>
                  <a:schemeClr val="bg1">
                    <a:lumMod val="85000"/>
                  </a:schemeClr>
                </a:solidFill>
              </a:rPr>
              <a:t>Transportation conformity analysis  </a:t>
            </a:r>
            <a:endParaRPr lang="en-US" dirty="0">
              <a:solidFill>
                <a:schemeClr val="bg1">
                  <a:lumMod val="85000"/>
                </a:schemeClr>
              </a:solidFill>
            </a:endParaRPr>
          </a:p>
          <a:p>
            <a:pPr>
              <a:buClr>
                <a:schemeClr val="bg1">
                  <a:lumMod val="85000"/>
                </a:schemeClr>
              </a:buClr>
              <a:buFont typeface="Wingdings" pitchFamily="2" charset="2"/>
              <a:buChar char="v"/>
            </a:pPr>
            <a:r>
              <a:rPr lang="en-US" dirty="0" smtClean="0">
                <a:solidFill>
                  <a:schemeClr val="bg1">
                    <a:lumMod val="85000"/>
                  </a:schemeClr>
                </a:solidFill>
              </a:rPr>
              <a:t>Safety</a:t>
            </a:r>
          </a:p>
          <a:p>
            <a:pPr>
              <a:buClr>
                <a:schemeClr val="bg1">
                  <a:lumMod val="85000"/>
                </a:schemeClr>
              </a:buClr>
              <a:buFont typeface="Wingdings" pitchFamily="2" charset="2"/>
              <a:buChar char="v"/>
            </a:pPr>
            <a:r>
              <a:rPr lang="en-US" dirty="0" smtClean="0">
                <a:solidFill>
                  <a:schemeClr val="bg1">
                    <a:lumMod val="85000"/>
                  </a:schemeClr>
                </a:solidFill>
              </a:rPr>
              <a:t>Performance measurements</a:t>
            </a:r>
          </a:p>
          <a:p>
            <a:pPr>
              <a:buClr>
                <a:schemeClr val="bg1">
                  <a:lumMod val="85000"/>
                </a:schemeClr>
              </a:buClr>
              <a:buFont typeface="Wingdings" pitchFamily="2" charset="2"/>
              <a:buChar char="v"/>
            </a:pPr>
            <a:r>
              <a:rPr lang="en-US" dirty="0" smtClean="0">
                <a:solidFill>
                  <a:schemeClr val="bg1">
                    <a:lumMod val="85000"/>
                  </a:schemeClr>
                </a:solidFill>
              </a:rPr>
              <a:t>Special studies </a:t>
            </a:r>
          </a:p>
          <a:p>
            <a:pPr>
              <a:buClr>
                <a:schemeClr val="bg1">
                  <a:lumMod val="85000"/>
                </a:schemeClr>
              </a:buClr>
              <a:buFont typeface="Wingdings" pitchFamily="2" charset="2"/>
              <a:buChar char="v"/>
            </a:pPr>
            <a:r>
              <a:rPr lang="en-US" dirty="0" smtClean="0">
                <a:solidFill>
                  <a:schemeClr val="bg1">
                    <a:lumMod val="85000"/>
                  </a:schemeClr>
                </a:solidFill>
              </a:rPr>
              <a:t>Others</a:t>
            </a:r>
            <a:endParaRPr lang="en-US" dirty="0">
              <a:solidFill>
                <a:schemeClr val="bg1">
                  <a:lumMod val="85000"/>
                </a:schemeClr>
              </a:solidFill>
            </a:endParaRPr>
          </a:p>
        </p:txBody>
      </p:sp>
      <p:sp>
        <p:nvSpPr>
          <p:cNvPr id="3074" name="Rectangle 2"/>
          <p:cNvSpPr>
            <a:spLocks noGrp="1" noChangeArrowheads="1"/>
          </p:cNvSpPr>
          <p:nvPr>
            <p:ph type="title"/>
          </p:nvPr>
        </p:nvSpPr>
        <p:spPr>
          <a:xfrm>
            <a:off x="381000" y="228600"/>
            <a:ext cx="8229600" cy="1143000"/>
          </a:xfrm>
        </p:spPr>
        <p:txBody>
          <a:bodyPr/>
          <a:lstStyle/>
          <a:p>
            <a:r>
              <a:rPr lang="en-US" dirty="0" smtClean="0"/>
              <a:t>NHTS </a:t>
            </a:r>
            <a:r>
              <a:rPr lang="en-US" dirty="0"/>
              <a:t>Applications</a:t>
            </a:r>
          </a:p>
        </p:txBody>
      </p:sp>
      <p:sp>
        <p:nvSpPr>
          <p:cNvPr id="3076" name="Line 4"/>
          <p:cNvSpPr>
            <a:spLocks noChangeShapeType="1"/>
          </p:cNvSpPr>
          <p:nvPr/>
        </p:nvSpPr>
        <p:spPr bwMode="auto">
          <a:xfrm>
            <a:off x="0" y="1447800"/>
            <a:ext cx="9144000" cy="0"/>
          </a:xfrm>
          <a:prstGeom prst="line">
            <a:avLst/>
          </a:prstGeom>
          <a:noFill/>
          <a:ln w="76200" cmpd="tri">
            <a:solidFill>
              <a:srgbClr val="0066FF"/>
            </a:solidFill>
            <a:round/>
            <a:headEnd/>
            <a:tailEnd/>
          </a:ln>
          <a:effectLst/>
        </p:spPr>
        <p:txBody>
          <a:bodyPr/>
          <a:lstStyle/>
          <a:p>
            <a:endParaRPr lang="en-US" dirty="0"/>
          </a:p>
        </p:txBody>
      </p:sp>
      <p:sp>
        <p:nvSpPr>
          <p:cNvPr id="5" name="TextBox 4"/>
          <p:cNvSpPr txBox="1"/>
          <p:nvPr/>
        </p:nvSpPr>
        <p:spPr>
          <a:xfrm>
            <a:off x="457200" y="5105400"/>
            <a:ext cx="8305800" cy="646331"/>
          </a:xfrm>
          <a:prstGeom prst="rect">
            <a:avLst/>
          </a:prstGeom>
          <a:noFill/>
        </p:spPr>
        <p:txBody>
          <a:bodyPr wrap="square" rtlCol="0">
            <a:spAutoFit/>
          </a:bodyPr>
          <a:lstStyle/>
          <a:p>
            <a:r>
              <a:rPr lang="en-US" sz="3600" dirty="0" smtClean="0"/>
              <a:t>http://nhts.ornl.gov/usersAndUses.shtml</a:t>
            </a:r>
            <a:endParaRPr lang="en-US" sz="3600" dirty="0"/>
          </a:p>
        </p:txBody>
      </p:sp>
      <p:sp>
        <p:nvSpPr>
          <p:cNvPr id="6" name="TextBox 5"/>
          <p:cNvSpPr txBox="1"/>
          <p:nvPr/>
        </p:nvSpPr>
        <p:spPr>
          <a:xfrm>
            <a:off x="685800" y="2819400"/>
            <a:ext cx="7620000" cy="1323439"/>
          </a:xfrm>
          <a:prstGeom prst="rect">
            <a:avLst/>
          </a:prstGeom>
          <a:noFill/>
        </p:spPr>
        <p:txBody>
          <a:bodyPr wrap="square" rtlCol="0">
            <a:spAutoFit/>
          </a:bodyPr>
          <a:lstStyle/>
          <a:p>
            <a:pPr algn="ctr"/>
            <a:r>
              <a:rPr lang="en-US" sz="4000" dirty="0" smtClean="0"/>
              <a:t>Cause-Effect Studies and   Trend Evaluation </a:t>
            </a:r>
            <a:endParaRPr lang="en-US" sz="4000" dirty="0"/>
          </a:p>
        </p:txBody>
      </p:sp>
      <p:pic>
        <p:nvPicPr>
          <p:cNvPr id="7" name="Picture 47"/>
          <p:cNvPicPr>
            <a:picLocks noChangeAspect="1" noChangeArrowheads="1"/>
          </p:cNvPicPr>
          <p:nvPr/>
        </p:nvPicPr>
        <p:blipFill>
          <a:blip r:embed="rId3" cstate="print"/>
          <a:srcRect l="325" t="6201"/>
          <a:stretch>
            <a:fillRect/>
          </a:stretch>
        </p:blipFill>
        <p:spPr bwMode="auto">
          <a:xfrm>
            <a:off x="7681912" y="5705475"/>
            <a:ext cx="1462088" cy="1152525"/>
          </a:xfrm>
          <a:prstGeom prst="rect">
            <a:avLst/>
          </a:prstGeom>
          <a:noFill/>
          <a:ln w="9525">
            <a:noFill/>
            <a:miter lim="800000"/>
            <a:headEnd/>
            <a:tailEnd/>
          </a:ln>
        </p:spPr>
      </p:pic>
      <p:sp>
        <p:nvSpPr>
          <p:cNvPr id="8" name="TextBox 7"/>
          <p:cNvSpPr txBox="1"/>
          <p:nvPr/>
        </p:nvSpPr>
        <p:spPr>
          <a:xfrm>
            <a:off x="0" y="6324600"/>
            <a:ext cx="685800" cy="523220"/>
          </a:xfrm>
          <a:prstGeom prst="rect">
            <a:avLst/>
          </a:prstGeom>
          <a:noFill/>
        </p:spPr>
        <p:txBody>
          <a:bodyPr wrap="square" rtlCol="0">
            <a:spAutoFit/>
          </a:bodyPr>
          <a:lstStyle/>
          <a:p>
            <a:r>
              <a:rPr lang="en-US" sz="2800" b="1" dirty="0" smtClean="0"/>
              <a:t>13</a:t>
            </a:r>
            <a:endParaRPr lang="en-US" sz="28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457200" y="5257800"/>
            <a:ext cx="8153400" cy="1295400"/>
          </a:xfrm>
        </p:spPr>
        <p:txBody>
          <a:bodyPr>
            <a:normAutofit/>
          </a:bodyPr>
          <a:lstStyle/>
          <a:p>
            <a:r>
              <a:rPr lang="en-US" b="1" dirty="0" smtClean="0">
                <a:solidFill>
                  <a:schemeClr val="tx1"/>
                </a:solidFill>
                <a:latin typeface="Arial Rounded MT Bold" pitchFamily="34" charset="0"/>
              </a:rPr>
              <a:t>Questions and Answers</a:t>
            </a:r>
            <a:br>
              <a:rPr lang="en-US" b="1" dirty="0" smtClean="0">
                <a:solidFill>
                  <a:schemeClr val="tx1"/>
                </a:solidFill>
                <a:latin typeface="Arial Rounded MT Bold" pitchFamily="34" charset="0"/>
              </a:rPr>
            </a:br>
            <a:endParaRPr lang="en-US" sz="2700" b="1" dirty="0">
              <a:solidFill>
                <a:schemeClr val="tx1"/>
              </a:solidFill>
              <a:latin typeface="Arial Rounded MT Bold" pitchFamily="34" charset="0"/>
            </a:endParaRPr>
          </a:p>
        </p:txBody>
      </p:sp>
      <p:sp>
        <p:nvSpPr>
          <p:cNvPr id="7" name="Rectangle 2"/>
          <p:cNvSpPr txBox="1">
            <a:spLocks noChangeArrowheads="1"/>
          </p:cNvSpPr>
          <p:nvPr/>
        </p:nvSpPr>
        <p:spPr>
          <a:xfrm>
            <a:off x="914400" y="1447800"/>
            <a:ext cx="8001000" cy="2209800"/>
          </a:xfrm>
          <a:prstGeom prst="rect">
            <a:avLst/>
          </a:prstGeom>
        </p:spPr>
        <p:txBody>
          <a:bodyPr vert="horz" lIns="91440" tIns="0" rIns="45720" bIns="0" rtlCol="0" anchor="t">
            <a:normAutofit fontScale="92500" lnSpcReduction="10000"/>
            <a:scene3d>
              <a:camera prst="orthographicFront"/>
              <a:lightRig rig="threePt" dir="t">
                <a:rot lat="0" lon="0" rev="4800000"/>
              </a:lightRig>
            </a:scene3d>
            <a:sp3d prstMaterial="matte">
              <a:bevelT w="50800" h="1016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700" b="1" i="0" u="none" strike="noStrike" kern="1200" cap="none" spc="0" normalizeH="0" baseline="0" noProof="0" dirty="0" smtClean="0">
                <a:ln>
                  <a:noFill/>
                </a:ln>
                <a:solidFill>
                  <a:schemeClr val="tx1"/>
                </a:solidFill>
                <a:effectLst/>
                <a:uLnTx/>
                <a:uFillTx/>
                <a:latin typeface="Arial Rounded MT Bold" pitchFamily="34" charset="0"/>
                <a:ea typeface="+mj-ea"/>
                <a:cs typeface="+mj-cs"/>
              </a:rPr>
              <a:t>Tianjia Tang, Ph.D., PE</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700" b="1" i="0" u="none" strike="noStrike" kern="1200" cap="none" spc="0" normalizeH="0" baseline="0" noProof="0" dirty="0" smtClean="0">
                <a:ln>
                  <a:noFill/>
                </a:ln>
                <a:solidFill>
                  <a:schemeClr val="tx1"/>
                </a:solidFill>
                <a:effectLst/>
                <a:uLnTx/>
                <a:uFillTx/>
                <a:latin typeface="Arial Rounded MT Bold" pitchFamily="34" charset="0"/>
                <a:ea typeface="+mj-ea"/>
                <a:cs typeface="+mj-cs"/>
              </a:rPr>
              <a:t>FHWA, US DOT</a:t>
            </a:r>
            <a:br>
              <a:rPr kumimoji="0" lang="en-US" sz="2700" b="1" i="0" u="none" strike="noStrike" kern="1200" cap="none" spc="0" normalizeH="0" baseline="0" noProof="0" dirty="0" smtClean="0">
                <a:ln>
                  <a:noFill/>
                </a:ln>
                <a:solidFill>
                  <a:schemeClr val="tx1"/>
                </a:solidFill>
                <a:effectLst/>
                <a:uLnTx/>
                <a:uFillTx/>
                <a:latin typeface="Arial Rounded MT Bold" pitchFamily="34" charset="0"/>
                <a:ea typeface="+mj-ea"/>
                <a:cs typeface="+mj-cs"/>
              </a:rPr>
            </a:br>
            <a:r>
              <a:rPr kumimoji="0" lang="en-US" sz="2700" b="1" i="0" u="none" strike="noStrike" kern="1200" cap="none" spc="0" normalizeH="0" baseline="0" noProof="0" dirty="0" smtClean="0">
                <a:ln>
                  <a:noFill/>
                </a:ln>
                <a:solidFill>
                  <a:schemeClr val="tx1"/>
                </a:solidFill>
                <a:effectLst/>
                <a:uLnTx/>
                <a:uFillTx/>
                <a:latin typeface="Arial Rounded MT Bold" pitchFamily="34" charset="0"/>
                <a:ea typeface="+mj-ea"/>
                <a:cs typeface="+mj-cs"/>
              </a:rPr>
              <a:t/>
            </a:r>
            <a:br>
              <a:rPr kumimoji="0" lang="en-US" sz="2700" b="1" i="0" u="none" strike="noStrike" kern="1200" cap="none" spc="0" normalizeH="0" baseline="0" noProof="0" dirty="0" smtClean="0">
                <a:ln>
                  <a:noFill/>
                </a:ln>
                <a:solidFill>
                  <a:schemeClr val="tx1"/>
                </a:solidFill>
                <a:effectLst/>
                <a:uLnTx/>
                <a:uFillTx/>
                <a:latin typeface="Arial Rounded MT Bold" pitchFamily="34" charset="0"/>
                <a:ea typeface="+mj-ea"/>
                <a:cs typeface="+mj-cs"/>
              </a:rPr>
            </a:br>
            <a:r>
              <a:rPr kumimoji="0" lang="en-US" sz="2700" b="1" i="0" u="none" strike="noStrike" kern="1200" cap="none" spc="0" normalizeH="0" baseline="0" noProof="0" dirty="0" smtClean="0">
                <a:ln>
                  <a:noFill/>
                </a:ln>
                <a:solidFill>
                  <a:schemeClr val="tx1"/>
                </a:solidFill>
                <a:effectLst/>
                <a:uLnTx/>
                <a:uFillTx/>
                <a:latin typeface="Arial Rounded MT Bold" pitchFamily="34" charset="0"/>
                <a:ea typeface="+mj-ea"/>
                <a:cs typeface="+mj-cs"/>
              </a:rPr>
              <a:t>Nancy Mcguckin</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700" b="1" i="0" u="none" strike="noStrike" kern="1200" cap="none" spc="0" normalizeH="0" baseline="0" noProof="0" dirty="0" smtClean="0">
                <a:ln>
                  <a:noFill/>
                </a:ln>
                <a:solidFill>
                  <a:schemeClr val="tx1"/>
                </a:solidFill>
                <a:effectLst/>
                <a:uLnTx/>
                <a:uFillTx/>
                <a:latin typeface="Arial Rounded MT Bold" pitchFamily="34" charset="0"/>
                <a:ea typeface="+mj-ea"/>
                <a:cs typeface="+mj-cs"/>
              </a:rPr>
              <a:t>Travel Behavior Analyst, Independent Consultant</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700" b="1" i="0" u="none" strike="noStrike" kern="1200" cap="none" spc="0" normalizeH="0" baseline="0" noProof="0" dirty="0" smtClean="0">
                <a:ln>
                  <a:noFill/>
                </a:ln>
                <a:solidFill>
                  <a:schemeClr val="tx1"/>
                </a:solidFill>
                <a:effectLst/>
                <a:uLnTx/>
                <a:uFillTx/>
                <a:latin typeface="Arial Rounded MT Bold" pitchFamily="34" charset="0"/>
                <a:ea typeface="+mj-ea"/>
                <a:cs typeface="+mj-cs"/>
              </a:rPr>
              <a:t>FHWA NHTS Technical Support</a:t>
            </a:r>
            <a:endParaRPr kumimoji="0" lang="en-US" sz="2700" b="1" i="0" u="none" strike="noStrike" kern="1200" cap="none" spc="0" normalizeH="0" baseline="0" noProof="0" dirty="0">
              <a:ln>
                <a:noFill/>
              </a:ln>
              <a:solidFill>
                <a:schemeClr val="tx1"/>
              </a:solidFill>
              <a:effectLst/>
              <a:uLnTx/>
              <a:uFillTx/>
              <a:latin typeface="Arial Rounded MT Bold" pitchFamily="34" charset="0"/>
              <a:ea typeface="+mj-ea"/>
              <a:cs typeface="+mj-cs"/>
            </a:endParaRPr>
          </a:p>
        </p:txBody>
      </p:sp>
      <p:pic>
        <p:nvPicPr>
          <p:cNvPr id="4" name="Picture 47"/>
          <p:cNvPicPr>
            <a:picLocks noChangeAspect="1" noChangeArrowheads="1"/>
          </p:cNvPicPr>
          <p:nvPr/>
        </p:nvPicPr>
        <p:blipFill>
          <a:blip r:embed="rId2" cstate="print"/>
          <a:srcRect l="325" t="6201"/>
          <a:stretch>
            <a:fillRect/>
          </a:stretch>
        </p:blipFill>
        <p:spPr bwMode="auto">
          <a:xfrm>
            <a:off x="7681912" y="5705475"/>
            <a:ext cx="1462088" cy="1152525"/>
          </a:xfrm>
          <a:prstGeom prst="rect">
            <a:avLst/>
          </a:prstGeom>
          <a:noFill/>
          <a:ln w="9525">
            <a:noFill/>
            <a:miter lim="800000"/>
            <a:headEnd/>
            <a:tailEnd/>
          </a:ln>
        </p:spPr>
      </p:pic>
      <p:sp>
        <p:nvSpPr>
          <p:cNvPr id="5" name="TextBox 4"/>
          <p:cNvSpPr txBox="1"/>
          <p:nvPr/>
        </p:nvSpPr>
        <p:spPr>
          <a:xfrm>
            <a:off x="0" y="6324600"/>
            <a:ext cx="685800" cy="523220"/>
          </a:xfrm>
          <a:prstGeom prst="rect">
            <a:avLst/>
          </a:prstGeom>
          <a:noFill/>
        </p:spPr>
        <p:txBody>
          <a:bodyPr wrap="square" rtlCol="0">
            <a:spAutoFit/>
          </a:bodyPr>
          <a:lstStyle/>
          <a:p>
            <a:r>
              <a:rPr lang="en-US" sz="2800" b="1" dirty="0" smtClean="0"/>
              <a:t>14</a:t>
            </a:r>
            <a:endParaRPr lang="en-US" sz="2800" b="1" dirty="0"/>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670</TotalTime>
  <Words>1095</Words>
  <Application>Microsoft Office PowerPoint</Application>
  <PresentationFormat>On-screen Show (4:3)</PresentationFormat>
  <Paragraphs>128</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Module</vt:lpstr>
      <vt:lpstr>National Household Travel Survey (NHTS) </vt:lpstr>
      <vt:lpstr>the NHTS…</vt:lpstr>
      <vt:lpstr>Content of NHTS Content </vt:lpstr>
      <vt:lpstr>State and Local Involvements</vt:lpstr>
      <vt:lpstr>NHTS Geography</vt:lpstr>
      <vt:lpstr>2009 NHTS </vt:lpstr>
      <vt:lpstr>2009 NHTS Web Usage  </vt:lpstr>
      <vt:lpstr>2009 NHTS Modal Share   </vt:lpstr>
      <vt:lpstr>2009 NHTS- Vehicle Trip Length  </vt:lpstr>
      <vt:lpstr>2009 NHTS- Daily Vehicle Miles  </vt:lpstr>
      <vt:lpstr>2009 NHTS- Trip by Purpose and TST  </vt:lpstr>
      <vt:lpstr>NHTS Applications</vt:lpstr>
      <vt:lpstr>NHTS Applications</vt:lpstr>
      <vt:lpstr>Questions and Answers </vt:lpstr>
    </vt:vector>
  </TitlesOfParts>
  <Company>DOT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mn</dc:title>
  <dc:creator>dot</dc:creator>
  <cp:lastModifiedBy>jc</cp:lastModifiedBy>
  <cp:revision>124</cp:revision>
  <dcterms:created xsi:type="dcterms:W3CDTF">2007-04-09T20:11:56Z</dcterms:created>
  <dcterms:modified xsi:type="dcterms:W3CDTF">2010-03-21T14:31:21Z</dcterms:modified>
</cp:coreProperties>
</file>